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png"/>
  <Default Extension="emf" ContentType="image/x-emf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tags/tag7.xml" ContentType="application/vnd.openxmlformats-officedocument.presentationml.tags+xml"/>
  <Override PartName="/ppt/embeddings/oleObject4.bin" ContentType="application/vnd.openxmlformats-officedocument.oleObject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8.xml" ContentType="application/vnd.openxmlformats-officedocument.presentationml.tags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9.xml" ContentType="application/vnd.openxmlformats-officedocument.presentationml.tags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ags/tag13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45"/>
  </p:notesMasterIdLst>
  <p:handoutMasterIdLst>
    <p:handoutMasterId r:id="rId46"/>
  </p:handoutMasterIdLst>
  <p:sldIdLst>
    <p:sldId id="256" r:id="rId2"/>
    <p:sldId id="285" r:id="rId3"/>
    <p:sldId id="258" r:id="rId4"/>
    <p:sldId id="310" r:id="rId5"/>
    <p:sldId id="280" r:id="rId6"/>
    <p:sldId id="263" r:id="rId7"/>
    <p:sldId id="266" r:id="rId8"/>
    <p:sldId id="267" r:id="rId9"/>
    <p:sldId id="268" r:id="rId10"/>
    <p:sldId id="269" r:id="rId11"/>
    <p:sldId id="325" r:id="rId12"/>
    <p:sldId id="326" r:id="rId13"/>
    <p:sldId id="324" r:id="rId14"/>
    <p:sldId id="296" r:id="rId15"/>
    <p:sldId id="294" r:id="rId16"/>
    <p:sldId id="295" r:id="rId17"/>
    <p:sldId id="329" r:id="rId18"/>
    <p:sldId id="306" r:id="rId19"/>
    <p:sldId id="304" r:id="rId20"/>
    <p:sldId id="297" r:id="rId21"/>
    <p:sldId id="299" r:id="rId22"/>
    <p:sldId id="328" r:id="rId23"/>
    <p:sldId id="307" r:id="rId24"/>
    <p:sldId id="300" r:id="rId25"/>
    <p:sldId id="298" r:id="rId26"/>
    <p:sldId id="301" r:id="rId27"/>
    <p:sldId id="302" r:id="rId28"/>
    <p:sldId id="303" r:id="rId29"/>
    <p:sldId id="308" r:id="rId30"/>
    <p:sldId id="309" r:id="rId31"/>
    <p:sldId id="323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</p:sldIdLst>
  <p:sldSz cx="9906000" cy="6858000" type="A4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80"/>
    <a:srgbClr val="FF0000"/>
    <a:srgbClr val="0066FF"/>
    <a:srgbClr val="007FFF"/>
    <a:srgbClr val="FF3300"/>
    <a:srgbClr val="99CCFF"/>
    <a:srgbClr val="8ACFFA"/>
    <a:srgbClr val="CCCCFF"/>
    <a:srgbClr val="FFFF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4410" autoAdjust="0"/>
  </p:normalViewPr>
  <p:slideViewPr>
    <p:cSldViewPr snapToGrid="0" snapToObjects="1">
      <p:cViewPr varScale="1">
        <p:scale>
          <a:sx n="88" d="100"/>
          <a:sy n="88" d="100"/>
        </p:scale>
        <p:origin x="-1488" y="-10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3152"/>
    </p:cViewPr>
  </p:sorterViewPr>
  <p:notesViewPr>
    <p:cSldViewPr snapToGrid="0" snapToObjects="1">
      <p:cViewPr varScale="1">
        <p:scale>
          <a:sx n="79" d="100"/>
          <a:sy n="79" d="100"/>
        </p:scale>
        <p:origin x="-3348" y="-9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134.106.62.90\for\WE-Sys\Lehre\Aeroelastic%20Simulation%20of%20Wind%20Turbines\Material\Profile-tabl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134.106.62.90\for\WE-Sys\Lehre\Aeroelastic%20Simulation%20of%20Wind%20Turbines\Material\Profile-tabl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uehn:Documents:Pr&#228;sentationen:_4_Trainings:20140506_HdT_Vertiefung:Enercon.Power-curves.12May2014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forwindfiler.w2kroot.uni-oldenburg.de\windenergiesysteme$\Lehre\Aeroelastic%20Simulation%20of%20Wind%20Turbines\2013\Solutions\02-ASOWT-Tutorial1-Rotor%20Design-WT_start_parameter-loesungen_V2.0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forwindfiler.w2kroot.uni-oldenburg.de\windenergiesysteme$\Lehre\Aeroelastic%20Simulation%20of%20Wind%20Turbines\2013\Solutions\02-ASOWT-Tutorial1-Rotor%20Design-WT_start_parameter-loesungen_V2.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7516185476815"/>
          <c:y val="0.0509259259259259"/>
          <c:w val="0.523511592300962"/>
          <c:h val="0.744390128317294"/>
        </c:manualLayout>
      </c:layout>
      <c:scatterChart>
        <c:scatterStyle val="smoothMarker"/>
        <c:varyColors val="0"/>
        <c:ser>
          <c:idx val="1"/>
          <c:order val="1"/>
          <c:tx>
            <c:v>Lift coefficient</c:v>
          </c:tx>
          <c:marker>
            <c:symbol val="none"/>
          </c:marker>
          <c:xVal>
            <c:numRef>
              <c:f>'[Profile-tables.xlsx]NACA 63-215'!$A$13:$A$56</c:f>
              <c:numCache>
                <c:formatCode>General</c:formatCode>
                <c:ptCount val="44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1.5</c:v>
                </c:pt>
                <c:pt idx="4">
                  <c:v>2.0</c:v>
                </c:pt>
                <c:pt idx="5">
                  <c:v>2.5</c:v>
                </c:pt>
                <c:pt idx="6">
                  <c:v>3.0</c:v>
                </c:pt>
                <c:pt idx="7">
                  <c:v>3.5</c:v>
                </c:pt>
                <c:pt idx="8">
                  <c:v>4.0</c:v>
                </c:pt>
                <c:pt idx="9">
                  <c:v>4.5</c:v>
                </c:pt>
                <c:pt idx="10">
                  <c:v>5.0</c:v>
                </c:pt>
                <c:pt idx="11">
                  <c:v>5.5</c:v>
                </c:pt>
                <c:pt idx="12">
                  <c:v>6.0</c:v>
                </c:pt>
                <c:pt idx="13">
                  <c:v>6.5</c:v>
                </c:pt>
                <c:pt idx="14">
                  <c:v>7.0</c:v>
                </c:pt>
                <c:pt idx="15">
                  <c:v>7.5</c:v>
                </c:pt>
                <c:pt idx="16">
                  <c:v>8.0</c:v>
                </c:pt>
                <c:pt idx="17">
                  <c:v>8.5</c:v>
                </c:pt>
                <c:pt idx="18">
                  <c:v>9.0</c:v>
                </c:pt>
                <c:pt idx="19">
                  <c:v>9.5</c:v>
                </c:pt>
                <c:pt idx="20">
                  <c:v>10.0</c:v>
                </c:pt>
                <c:pt idx="21">
                  <c:v>10.5</c:v>
                </c:pt>
                <c:pt idx="22">
                  <c:v>11.0</c:v>
                </c:pt>
                <c:pt idx="23">
                  <c:v>11.5</c:v>
                </c:pt>
                <c:pt idx="24">
                  <c:v>12.0</c:v>
                </c:pt>
                <c:pt idx="25">
                  <c:v>12.5</c:v>
                </c:pt>
                <c:pt idx="26">
                  <c:v>13.0</c:v>
                </c:pt>
                <c:pt idx="27">
                  <c:v>13.5</c:v>
                </c:pt>
                <c:pt idx="28">
                  <c:v>14.0</c:v>
                </c:pt>
                <c:pt idx="29">
                  <c:v>14.5</c:v>
                </c:pt>
                <c:pt idx="30">
                  <c:v>15.0</c:v>
                </c:pt>
                <c:pt idx="31">
                  <c:v>15.5</c:v>
                </c:pt>
                <c:pt idx="32">
                  <c:v>16.0</c:v>
                </c:pt>
                <c:pt idx="33">
                  <c:v>17.0</c:v>
                </c:pt>
                <c:pt idx="34">
                  <c:v>17.5</c:v>
                </c:pt>
                <c:pt idx="35">
                  <c:v>18.0</c:v>
                </c:pt>
                <c:pt idx="36">
                  <c:v>18.5</c:v>
                </c:pt>
                <c:pt idx="37">
                  <c:v>19.0</c:v>
                </c:pt>
                <c:pt idx="38">
                  <c:v>19.5</c:v>
                </c:pt>
                <c:pt idx="39">
                  <c:v>20.0</c:v>
                </c:pt>
                <c:pt idx="40">
                  <c:v>20.5</c:v>
                </c:pt>
                <c:pt idx="41">
                  <c:v>21.0</c:v>
                </c:pt>
                <c:pt idx="42">
                  <c:v>21.5</c:v>
                </c:pt>
                <c:pt idx="43">
                  <c:v>22.0</c:v>
                </c:pt>
              </c:numCache>
            </c:numRef>
          </c:xVal>
          <c:yVal>
            <c:numRef>
              <c:f>'[Profile-tables.xlsx]NACA 63-215'!$B$13:$B$56</c:f>
              <c:numCache>
                <c:formatCode>General</c:formatCode>
                <c:ptCount val="44"/>
                <c:pt idx="0">
                  <c:v>0.1858</c:v>
                </c:pt>
                <c:pt idx="1">
                  <c:v>0.2451</c:v>
                </c:pt>
                <c:pt idx="2">
                  <c:v>0.3042</c:v>
                </c:pt>
                <c:pt idx="3">
                  <c:v>0.3629</c:v>
                </c:pt>
                <c:pt idx="4">
                  <c:v>0.4216</c:v>
                </c:pt>
                <c:pt idx="5">
                  <c:v>0.4798</c:v>
                </c:pt>
                <c:pt idx="6">
                  <c:v>0.5378</c:v>
                </c:pt>
                <c:pt idx="7">
                  <c:v>0.5937</c:v>
                </c:pt>
                <c:pt idx="8">
                  <c:v>0.6486</c:v>
                </c:pt>
                <c:pt idx="9">
                  <c:v>0.7018</c:v>
                </c:pt>
                <c:pt idx="10">
                  <c:v>0.7542</c:v>
                </c:pt>
                <c:pt idx="11">
                  <c:v>0.8072</c:v>
                </c:pt>
                <c:pt idx="12">
                  <c:v>0.86</c:v>
                </c:pt>
                <c:pt idx="13">
                  <c:v>0.9135</c:v>
                </c:pt>
                <c:pt idx="14">
                  <c:v>0.9674</c:v>
                </c:pt>
                <c:pt idx="15">
                  <c:v>1.0219</c:v>
                </c:pt>
                <c:pt idx="16">
                  <c:v>1.0749</c:v>
                </c:pt>
                <c:pt idx="17">
                  <c:v>1.128</c:v>
                </c:pt>
                <c:pt idx="18">
                  <c:v>1.1811</c:v>
                </c:pt>
                <c:pt idx="19">
                  <c:v>1.2311</c:v>
                </c:pt>
                <c:pt idx="20">
                  <c:v>1.2826</c:v>
                </c:pt>
                <c:pt idx="21">
                  <c:v>1.3297</c:v>
                </c:pt>
                <c:pt idx="22">
                  <c:v>1.3776</c:v>
                </c:pt>
                <c:pt idx="23">
                  <c:v>1.421899999999999</c:v>
                </c:pt>
                <c:pt idx="24">
                  <c:v>1.4597</c:v>
                </c:pt>
                <c:pt idx="25">
                  <c:v>1.4928</c:v>
                </c:pt>
                <c:pt idx="26">
                  <c:v>1.526</c:v>
                </c:pt>
                <c:pt idx="27">
                  <c:v>1.554</c:v>
                </c:pt>
                <c:pt idx="28">
                  <c:v>1.5776</c:v>
                </c:pt>
                <c:pt idx="29">
                  <c:v>1.5965</c:v>
                </c:pt>
                <c:pt idx="30">
                  <c:v>1.6102</c:v>
                </c:pt>
                <c:pt idx="31">
                  <c:v>1.6167</c:v>
                </c:pt>
                <c:pt idx="32">
                  <c:v>1.6111</c:v>
                </c:pt>
                <c:pt idx="33">
                  <c:v>1.6283</c:v>
                </c:pt>
                <c:pt idx="34">
                  <c:v>1.6371</c:v>
                </c:pt>
                <c:pt idx="35">
                  <c:v>1.6412</c:v>
                </c:pt>
                <c:pt idx="36">
                  <c:v>1.6397</c:v>
                </c:pt>
                <c:pt idx="37">
                  <c:v>1.6359</c:v>
                </c:pt>
                <c:pt idx="38">
                  <c:v>1.626</c:v>
                </c:pt>
                <c:pt idx="39">
                  <c:v>1.6123</c:v>
                </c:pt>
                <c:pt idx="40">
                  <c:v>1.5939</c:v>
                </c:pt>
                <c:pt idx="41">
                  <c:v>1.5705</c:v>
                </c:pt>
                <c:pt idx="42">
                  <c:v>1.5385</c:v>
                </c:pt>
                <c:pt idx="43">
                  <c:v>1.498</c:v>
                </c:pt>
              </c:numCache>
            </c:numRef>
          </c:yVal>
          <c:smooth val="1"/>
        </c:ser>
        <c:ser>
          <c:idx val="0"/>
          <c:order val="0"/>
          <c:tx>
            <c:v>Drag coefficient</c:v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'[Profile-tables.xlsx]NACA 63-215'!$A$13:$A$56</c:f>
              <c:numCache>
                <c:formatCode>General</c:formatCode>
                <c:ptCount val="44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1.5</c:v>
                </c:pt>
                <c:pt idx="4">
                  <c:v>2.0</c:v>
                </c:pt>
                <c:pt idx="5">
                  <c:v>2.5</c:v>
                </c:pt>
                <c:pt idx="6">
                  <c:v>3.0</c:v>
                </c:pt>
                <c:pt idx="7">
                  <c:v>3.5</c:v>
                </c:pt>
                <c:pt idx="8">
                  <c:v>4.0</c:v>
                </c:pt>
                <c:pt idx="9">
                  <c:v>4.5</c:v>
                </c:pt>
                <c:pt idx="10">
                  <c:v>5.0</c:v>
                </c:pt>
                <c:pt idx="11">
                  <c:v>5.5</c:v>
                </c:pt>
                <c:pt idx="12">
                  <c:v>6.0</c:v>
                </c:pt>
                <c:pt idx="13">
                  <c:v>6.5</c:v>
                </c:pt>
                <c:pt idx="14">
                  <c:v>7.0</c:v>
                </c:pt>
                <c:pt idx="15">
                  <c:v>7.5</c:v>
                </c:pt>
                <c:pt idx="16">
                  <c:v>8.0</c:v>
                </c:pt>
                <c:pt idx="17">
                  <c:v>8.5</c:v>
                </c:pt>
                <c:pt idx="18">
                  <c:v>9.0</c:v>
                </c:pt>
                <c:pt idx="19">
                  <c:v>9.5</c:v>
                </c:pt>
                <c:pt idx="20">
                  <c:v>10.0</c:v>
                </c:pt>
                <c:pt idx="21">
                  <c:v>10.5</c:v>
                </c:pt>
                <c:pt idx="22">
                  <c:v>11.0</c:v>
                </c:pt>
                <c:pt idx="23">
                  <c:v>11.5</c:v>
                </c:pt>
                <c:pt idx="24">
                  <c:v>12.0</c:v>
                </c:pt>
                <c:pt idx="25">
                  <c:v>12.5</c:v>
                </c:pt>
                <c:pt idx="26">
                  <c:v>13.0</c:v>
                </c:pt>
                <c:pt idx="27">
                  <c:v>13.5</c:v>
                </c:pt>
                <c:pt idx="28">
                  <c:v>14.0</c:v>
                </c:pt>
                <c:pt idx="29">
                  <c:v>14.5</c:v>
                </c:pt>
                <c:pt idx="30">
                  <c:v>15.0</c:v>
                </c:pt>
                <c:pt idx="31">
                  <c:v>15.5</c:v>
                </c:pt>
                <c:pt idx="32">
                  <c:v>16.0</c:v>
                </c:pt>
                <c:pt idx="33">
                  <c:v>17.0</c:v>
                </c:pt>
                <c:pt idx="34">
                  <c:v>17.5</c:v>
                </c:pt>
                <c:pt idx="35">
                  <c:v>18.0</c:v>
                </c:pt>
                <c:pt idx="36">
                  <c:v>18.5</c:v>
                </c:pt>
                <c:pt idx="37">
                  <c:v>19.0</c:v>
                </c:pt>
                <c:pt idx="38">
                  <c:v>19.5</c:v>
                </c:pt>
                <c:pt idx="39">
                  <c:v>20.0</c:v>
                </c:pt>
                <c:pt idx="40">
                  <c:v>20.5</c:v>
                </c:pt>
                <c:pt idx="41">
                  <c:v>21.0</c:v>
                </c:pt>
                <c:pt idx="42">
                  <c:v>21.5</c:v>
                </c:pt>
                <c:pt idx="43">
                  <c:v>22.0</c:v>
                </c:pt>
              </c:numCache>
            </c:numRef>
          </c:xVal>
          <c:yVal>
            <c:numRef>
              <c:f>'[Profile-tables.xlsx]NACA 63-215'!$C$13:$C$56</c:f>
              <c:numCache>
                <c:formatCode>General</c:formatCode>
                <c:ptCount val="44"/>
                <c:pt idx="0">
                  <c:v>0.00474</c:v>
                </c:pt>
                <c:pt idx="1">
                  <c:v>0.00477</c:v>
                </c:pt>
                <c:pt idx="2">
                  <c:v>0.00479</c:v>
                </c:pt>
                <c:pt idx="3">
                  <c:v>0.00489</c:v>
                </c:pt>
                <c:pt idx="4">
                  <c:v>0.00495</c:v>
                </c:pt>
                <c:pt idx="5">
                  <c:v>0.00511</c:v>
                </c:pt>
                <c:pt idx="6">
                  <c:v>0.00525</c:v>
                </c:pt>
                <c:pt idx="7">
                  <c:v>0.00566</c:v>
                </c:pt>
                <c:pt idx="8">
                  <c:v>0.00618</c:v>
                </c:pt>
                <c:pt idx="9">
                  <c:v>0.00692</c:v>
                </c:pt>
                <c:pt idx="10">
                  <c:v>0.00775</c:v>
                </c:pt>
                <c:pt idx="11">
                  <c:v>0.00847</c:v>
                </c:pt>
                <c:pt idx="12">
                  <c:v>0.00922</c:v>
                </c:pt>
                <c:pt idx="13">
                  <c:v>0.0098</c:v>
                </c:pt>
                <c:pt idx="14">
                  <c:v>0.0103</c:v>
                </c:pt>
                <c:pt idx="15">
                  <c:v>0.01069</c:v>
                </c:pt>
                <c:pt idx="16">
                  <c:v>0.01121</c:v>
                </c:pt>
                <c:pt idx="17">
                  <c:v>0.01169</c:v>
                </c:pt>
                <c:pt idx="18">
                  <c:v>0.01212</c:v>
                </c:pt>
                <c:pt idx="19">
                  <c:v>0.01283</c:v>
                </c:pt>
                <c:pt idx="20">
                  <c:v>0.01328</c:v>
                </c:pt>
                <c:pt idx="21">
                  <c:v>0.01407</c:v>
                </c:pt>
                <c:pt idx="22">
                  <c:v>0.0147</c:v>
                </c:pt>
                <c:pt idx="23">
                  <c:v>0.01551</c:v>
                </c:pt>
                <c:pt idx="24">
                  <c:v>0.0166</c:v>
                </c:pt>
                <c:pt idx="25">
                  <c:v>0.01736</c:v>
                </c:pt>
                <c:pt idx="26">
                  <c:v>0.01846</c:v>
                </c:pt>
                <c:pt idx="27">
                  <c:v>0.01995</c:v>
                </c:pt>
                <c:pt idx="28">
                  <c:v>0.02182</c:v>
                </c:pt>
                <c:pt idx="29">
                  <c:v>0.02413</c:v>
                </c:pt>
                <c:pt idx="30">
                  <c:v>0.02696</c:v>
                </c:pt>
                <c:pt idx="31">
                  <c:v>0.03054</c:v>
                </c:pt>
                <c:pt idx="32">
                  <c:v>0.03531</c:v>
                </c:pt>
                <c:pt idx="33">
                  <c:v>0.04342</c:v>
                </c:pt>
                <c:pt idx="34">
                  <c:v>0.04784</c:v>
                </c:pt>
                <c:pt idx="35">
                  <c:v>0.05315</c:v>
                </c:pt>
                <c:pt idx="36">
                  <c:v>0.05953</c:v>
                </c:pt>
                <c:pt idx="37">
                  <c:v>0.06652</c:v>
                </c:pt>
                <c:pt idx="38">
                  <c:v>0.0746</c:v>
                </c:pt>
                <c:pt idx="39">
                  <c:v>0.08378</c:v>
                </c:pt>
                <c:pt idx="40">
                  <c:v>0.09421</c:v>
                </c:pt>
                <c:pt idx="41">
                  <c:v>0.10593</c:v>
                </c:pt>
                <c:pt idx="42">
                  <c:v>0.11977</c:v>
                </c:pt>
                <c:pt idx="43">
                  <c:v>0.13589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9755992"/>
        <c:axId val="2129761560"/>
      </c:scatterChart>
      <c:valAx>
        <c:axId val="21297559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</a:t>
                </a:r>
                <a:r>
                  <a:rPr lang="en-US" baseline="0"/>
                  <a:t> of attack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9761560"/>
        <c:crosses val="autoZero"/>
        <c:crossBetween val="midCat"/>
      </c:valAx>
      <c:valAx>
        <c:axId val="2129761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Coefficeint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975599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Lift to drag ratio</c:v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yVal>
            <c:numRef>
              <c:f>'[Profile-tables.xlsx]NACA 63-215'!$H$13:$H$56</c:f>
              <c:numCache>
                <c:formatCode>General</c:formatCode>
                <c:ptCount val="44"/>
                <c:pt idx="0">
                  <c:v>39.19831223628695</c:v>
                </c:pt>
                <c:pt idx="1">
                  <c:v>51.38364779874208</c:v>
                </c:pt>
                <c:pt idx="2">
                  <c:v>63.50730688935283</c:v>
                </c:pt>
                <c:pt idx="3">
                  <c:v>74.21267893660527</c:v>
                </c:pt>
                <c:pt idx="4">
                  <c:v>85.17171717171715</c:v>
                </c:pt>
                <c:pt idx="5">
                  <c:v>93.89432485322895</c:v>
                </c:pt>
                <c:pt idx="6">
                  <c:v>102.4380952380952</c:v>
                </c:pt>
                <c:pt idx="7">
                  <c:v>104.8939929328622</c:v>
                </c:pt>
                <c:pt idx="8">
                  <c:v>104.9514563106796</c:v>
                </c:pt>
                <c:pt idx="9">
                  <c:v>101.4161849710983</c:v>
                </c:pt>
                <c:pt idx="10">
                  <c:v>97.31612903225806</c:v>
                </c:pt>
                <c:pt idx="11">
                  <c:v>95.30106257378979</c:v>
                </c:pt>
                <c:pt idx="12">
                  <c:v>93.27548806941425</c:v>
                </c:pt>
                <c:pt idx="13">
                  <c:v>93.21428571428572</c:v>
                </c:pt>
                <c:pt idx="14">
                  <c:v>93.92233009708734</c:v>
                </c:pt>
                <c:pt idx="15">
                  <c:v>95.59401309635173</c:v>
                </c:pt>
                <c:pt idx="16">
                  <c:v>95.88760035682419</c:v>
                </c:pt>
                <c:pt idx="17">
                  <c:v>96.49272882805815</c:v>
                </c:pt>
                <c:pt idx="18">
                  <c:v>97.45049504950495</c:v>
                </c:pt>
                <c:pt idx="19">
                  <c:v>95.95479345284491</c:v>
                </c:pt>
                <c:pt idx="20">
                  <c:v>96.58132530120481</c:v>
                </c:pt>
                <c:pt idx="21">
                  <c:v>94.50604122245907</c:v>
                </c:pt>
                <c:pt idx="22">
                  <c:v>93.71428571428572</c:v>
                </c:pt>
                <c:pt idx="23">
                  <c:v>91.67633784655047</c:v>
                </c:pt>
                <c:pt idx="24">
                  <c:v>87.93373493975901</c:v>
                </c:pt>
                <c:pt idx="25">
                  <c:v>85.99078341013823</c:v>
                </c:pt>
                <c:pt idx="26">
                  <c:v>82.66522210184178</c:v>
                </c:pt>
                <c:pt idx="27">
                  <c:v>77.89473684210525</c:v>
                </c:pt>
                <c:pt idx="28">
                  <c:v>72.30064161319885</c:v>
                </c:pt>
                <c:pt idx="29">
                  <c:v>66.16245337753828</c:v>
                </c:pt>
                <c:pt idx="30">
                  <c:v>59.72551928783386</c:v>
                </c:pt>
                <c:pt idx="31">
                  <c:v>52.9371316306483</c:v>
                </c:pt>
                <c:pt idx="32">
                  <c:v>45.6273010478618</c:v>
                </c:pt>
                <c:pt idx="33">
                  <c:v>37.50115154306771</c:v>
                </c:pt>
                <c:pt idx="34">
                  <c:v>34.22031772575251</c:v>
                </c:pt>
                <c:pt idx="35">
                  <c:v>30.8786453433678</c:v>
                </c:pt>
                <c:pt idx="36">
                  <c:v>27.54409541407693</c:v>
                </c:pt>
                <c:pt idx="37">
                  <c:v>24.59260372820204</c:v>
                </c:pt>
                <c:pt idx="38">
                  <c:v>21.79624664879356</c:v>
                </c:pt>
                <c:pt idx="39">
                  <c:v>19.24444974934352</c:v>
                </c:pt>
                <c:pt idx="40">
                  <c:v>16.91858613735272</c:v>
                </c:pt>
                <c:pt idx="41">
                  <c:v>14.82582837723025</c:v>
                </c:pt>
                <c:pt idx="42">
                  <c:v>12.84545378642398</c:v>
                </c:pt>
                <c:pt idx="43">
                  <c:v>11.0236220472441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8142616"/>
        <c:axId val="2128147992"/>
      </c:scatterChart>
      <c:valAx>
        <c:axId val="2128142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of attack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128147992"/>
        <c:crosses val="autoZero"/>
        <c:crossBetween val="midCat"/>
        <c:majorUnit val="10.0"/>
      </c:valAx>
      <c:valAx>
        <c:axId val="21281479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Lift to drag ratio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814261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8133883760867"/>
          <c:y val="0.0385007978349676"/>
          <c:w val="0.835220755603482"/>
          <c:h val="0.799131761535438"/>
        </c:manualLayout>
      </c:layout>
      <c:scatterChart>
        <c:scatterStyle val="lineMarker"/>
        <c:varyColors val="0"/>
        <c:ser>
          <c:idx val="6"/>
          <c:order val="0"/>
          <c:tx>
            <c:strRef>
              <c:f>Sheet1!$AS$5</c:f>
              <c:strCache>
                <c:ptCount val="1"/>
                <c:pt idx="0">
                  <c:v>E-115: 3000 kW</c:v>
                </c:pt>
              </c:strCache>
            </c:strRef>
          </c:tx>
          <c:spPr>
            <a:ln>
              <a:solidFill>
                <a:srgbClr val="FF0000"/>
              </a:solidFill>
              <a:prstDash val="dash"/>
            </a:ln>
          </c:spPr>
          <c:marker>
            <c:symbol val="none"/>
          </c:marker>
          <c:xVal>
            <c:numRef>
              <c:f>Sheet1!$A$16:$A$40</c:f>
              <c:numCache>
                <c:formatCode>General</c:formatCode>
                <c:ptCount val="2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</c:numCache>
            </c:numRef>
          </c:xVal>
          <c:yVal>
            <c:numRef>
              <c:f>Sheet1!$AS$16:$AS$40</c:f>
              <c:numCache>
                <c:formatCode>General</c:formatCode>
                <c:ptCount val="25"/>
                <c:pt idx="0">
                  <c:v>0.0</c:v>
                </c:pt>
                <c:pt idx="1">
                  <c:v>3.0</c:v>
                </c:pt>
                <c:pt idx="2">
                  <c:v>48.5</c:v>
                </c:pt>
                <c:pt idx="3">
                  <c:v>155.0</c:v>
                </c:pt>
                <c:pt idx="4">
                  <c:v>339.0</c:v>
                </c:pt>
                <c:pt idx="5">
                  <c:v>627.5</c:v>
                </c:pt>
                <c:pt idx="6">
                  <c:v>1035.5</c:v>
                </c:pt>
                <c:pt idx="7" formatCode="#,##0">
                  <c:v>1549.0</c:v>
                </c:pt>
                <c:pt idx="8" formatCode="#,##0">
                  <c:v>2090.0</c:v>
                </c:pt>
                <c:pt idx="9" formatCode="#,##0">
                  <c:v>2580.0</c:v>
                </c:pt>
                <c:pt idx="10" formatCode="#,##0">
                  <c:v>2900.0</c:v>
                </c:pt>
                <c:pt idx="11" formatCode="#,##0">
                  <c:v>3000.0</c:v>
                </c:pt>
                <c:pt idx="12" formatCode="#,##0">
                  <c:v>3000.0</c:v>
                </c:pt>
                <c:pt idx="13" formatCode="#,##0">
                  <c:v>3000.0</c:v>
                </c:pt>
                <c:pt idx="14" formatCode="#,##0">
                  <c:v>3000.0</c:v>
                </c:pt>
                <c:pt idx="15" formatCode="#,##0">
                  <c:v>3000.0</c:v>
                </c:pt>
                <c:pt idx="16" formatCode="#,##0">
                  <c:v>3000.0</c:v>
                </c:pt>
                <c:pt idx="17" formatCode="#,##0">
                  <c:v>3000.0</c:v>
                </c:pt>
                <c:pt idx="18" formatCode="#,##0">
                  <c:v>3000.0</c:v>
                </c:pt>
                <c:pt idx="19" formatCode="#,##0">
                  <c:v>3000.0</c:v>
                </c:pt>
                <c:pt idx="20" formatCode="#,##0">
                  <c:v>3000.0</c:v>
                </c:pt>
                <c:pt idx="21" formatCode="#,##0">
                  <c:v>3000.0</c:v>
                </c:pt>
                <c:pt idx="22" formatCode="#,##0">
                  <c:v>3000.0</c:v>
                </c:pt>
                <c:pt idx="23" formatCode="#,##0">
                  <c:v>3000.0</c:v>
                </c:pt>
                <c:pt idx="24" formatCode="#,##0">
                  <c:v>3000.0</c:v>
                </c:pt>
              </c:numCache>
            </c:numRef>
          </c:yVal>
          <c:smooth val="0"/>
        </c:ser>
        <c:ser>
          <c:idx val="5"/>
          <c:order val="1"/>
          <c:tx>
            <c:strRef>
              <c:f>Sheet1!$AL$5</c:f>
              <c:strCache>
                <c:ptCount val="1"/>
                <c:pt idx="0">
                  <c:v>E-101: 3050 kW</c:v>
                </c:pt>
              </c:strCache>
            </c:strRef>
          </c:tx>
          <c:spPr>
            <a:ln>
              <a:solidFill>
                <a:srgbClr val="008000"/>
              </a:solidFill>
            </a:ln>
          </c:spPr>
          <c:marker>
            <c:symbol val="none"/>
          </c:marker>
          <c:xVal>
            <c:numRef>
              <c:f>Sheet1!$A$16:$A$40</c:f>
              <c:numCache>
                <c:formatCode>General</c:formatCode>
                <c:ptCount val="2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</c:numCache>
            </c:numRef>
          </c:xVal>
          <c:yVal>
            <c:numRef>
              <c:f>Sheet1!$AL$16:$AL$40</c:f>
              <c:numCache>
                <c:formatCode>General</c:formatCode>
                <c:ptCount val="25"/>
                <c:pt idx="0">
                  <c:v>0.0</c:v>
                </c:pt>
                <c:pt idx="1">
                  <c:v>3.0</c:v>
                </c:pt>
                <c:pt idx="2">
                  <c:v>37.0</c:v>
                </c:pt>
                <c:pt idx="3">
                  <c:v>118.0</c:v>
                </c:pt>
                <c:pt idx="4">
                  <c:v>258.0</c:v>
                </c:pt>
                <c:pt idx="5">
                  <c:v>479.0</c:v>
                </c:pt>
                <c:pt idx="6">
                  <c:v>790.0</c:v>
                </c:pt>
                <c:pt idx="7" formatCode="#,##0">
                  <c:v>1200.0</c:v>
                </c:pt>
                <c:pt idx="8" formatCode="#,##0">
                  <c:v>1710.0</c:v>
                </c:pt>
                <c:pt idx="9" formatCode="#,##0">
                  <c:v>2340.0</c:v>
                </c:pt>
                <c:pt idx="10" formatCode="#,##0">
                  <c:v>2867.0</c:v>
                </c:pt>
                <c:pt idx="11" formatCode="#,##0">
                  <c:v>3034.0</c:v>
                </c:pt>
                <c:pt idx="12" formatCode="#,##0">
                  <c:v>3050.0</c:v>
                </c:pt>
                <c:pt idx="13" formatCode="#,##0">
                  <c:v>3050.0</c:v>
                </c:pt>
                <c:pt idx="14" formatCode="#,##0">
                  <c:v>3050.0</c:v>
                </c:pt>
                <c:pt idx="15" formatCode="#,##0">
                  <c:v>3050.0</c:v>
                </c:pt>
                <c:pt idx="16" formatCode="#,##0">
                  <c:v>3050.0</c:v>
                </c:pt>
                <c:pt idx="17" formatCode="#,##0">
                  <c:v>3050.0</c:v>
                </c:pt>
                <c:pt idx="18" formatCode="#,##0">
                  <c:v>3050.0</c:v>
                </c:pt>
                <c:pt idx="19" formatCode="#,##0">
                  <c:v>3050.0</c:v>
                </c:pt>
                <c:pt idx="20" formatCode="#,##0">
                  <c:v>3050.0</c:v>
                </c:pt>
                <c:pt idx="21" formatCode="#,##0">
                  <c:v>3050.0</c:v>
                </c:pt>
                <c:pt idx="22" formatCode="#,##0">
                  <c:v>3050.0</c:v>
                </c:pt>
                <c:pt idx="23" formatCode="#,##0">
                  <c:v>3050.0</c:v>
                </c:pt>
                <c:pt idx="24" formatCode="#,##0">
                  <c:v>3050.0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Sheet1!$U$5</c:f>
              <c:strCache>
                <c:ptCount val="1"/>
                <c:pt idx="0">
                  <c:v>E-82 E4: 3000 kW </c:v>
                </c:pt>
              </c:strCache>
            </c:strRef>
          </c:tx>
          <c:spPr>
            <a:ln>
              <a:solidFill>
                <a:srgbClr val="3366FF"/>
              </a:solidFill>
              <a:prstDash val="sysDash"/>
            </a:ln>
          </c:spPr>
          <c:marker>
            <c:symbol val="none"/>
          </c:marker>
          <c:xVal>
            <c:numRef>
              <c:f>Sheet1!$A$16:$A$40</c:f>
              <c:numCache>
                <c:formatCode>General</c:formatCode>
                <c:ptCount val="2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</c:numCache>
            </c:numRef>
          </c:xVal>
          <c:yVal>
            <c:numRef>
              <c:f>Sheet1!$U$16:$U$40</c:f>
              <c:numCache>
                <c:formatCode>General</c:formatCode>
                <c:ptCount val="25"/>
                <c:pt idx="0">
                  <c:v>0.0</c:v>
                </c:pt>
                <c:pt idx="1">
                  <c:v>0.0</c:v>
                </c:pt>
                <c:pt idx="2">
                  <c:v>25.0</c:v>
                </c:pt>
                <c:pt idx="3">
                  <c:v>82.0</c:v>
                </c:pt>
                <c:pt idx="4">
                  <c:v>174.0</c:v>
                </c:pt>
                <c:pt idx="5">
                  <c:v>321.0</c:v>
                </c:pt>
                <c:pt idx="6">
                  <c:v>525.0</c:v>
                </c:pt>
                <c:pt idx="7" formatCode="#,##0">
                  <c:v>800.0</c:v>
                </c:pt>
                <c:pt idx="8" formatCode="#,##0">
                  <c:v>1135.0</c:v>
                </c:pt>
                <c:pt idx="9" formatCode="#,##0">
                  <c:v>1510.0</c:v>
                </c:pt>
                <c:pt idx="10" formatCode="#,##0">
                  <c:v>1880.0</c:v>
                </c:pt>
                <c:pt idx="11" formatCode="#,##0">
                  <c:v>2200.0</c:v>
                </c:pt>
                <c:pt idx="12" formatCode="#,##0">
                  <c:v>2500.0</c:v>
                </c:pt>
                <c:pt idx="13" formatCode="#,##0">
                  <c:v>2770.0</c:v>
                </c:pt>
                <c:pt idx="14" formatCode="#,##0">
                  <c:v>2910.0</c:v>
                </c:pt>
                <c:pt idx="15" formatCode="#,##0">
                  <c:v>3000.0</c:v>
                </c:pt>
                <c:pt idx="16" formatCode="#,##0">
                  <c:v>3020.0</c:v>
                </c:pt>
                <c:pt idx="17" formatCode="#,##0">
                  <c:v>3020.0</c:v>
                </c:pt>
                <c:pt idx="18" formatCode="#,##0">
                  <c:v>3020.0</c:v>
                </c:pt>
                <c:pt idx="19" formatCode="#,##0">
                  <c:v>3020.0</c:v>
                </c:pt>
                <c:pt idx="20" formatCode="#,##0">
                  <c:v>3020.0</c:v>
                </c:pt>
                <c:pt idx="21" formatCode="#,##0">
                  <c:v>3020.0</c:v>
                </c:pt>
                <c:pt idx="22" formatCode="#,##0">
                  <c:v>3020.0</c:v>
                </c:pt>
                <c:pt idx="23" formatCode="#,##0">
                  <c:v>3020.0</c:v>
                </c:pt>
                <c:pt idx="24" formatCode="#,##0">
                  <c:v>3020.0</c:v>
                </c:pt>
              </c:numCache>
            </c:numRef>
          </c:yVal>
          <c:smooth val="0"/>
        </c:ser>
        <c:ser>
          <c:idx val="0"/>
          <c:order val="3"/>
          <c:tx>
            <c:strRef>
              <c:f>Sheet1!$B$5</c:f>
              <c:strCache>
                <c:ptCount val="1"/>
                <c:pt idx="0">
                  <c:v>E-70 E4: 2300 kW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Sheet1!$A$16:$A$40</c:f>
              <c:numCache>
                <c:formatCode>General</c:formatCode>
                <c:ptCount val="2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</c:numCache>
            </c:numRef>
          </c:xVal>
          <c:yVal>
            <c:numRef>
              <c:f>Sheet1!$B$16:$B$40</c:f>
              <c:numCache>
                <c:formatCode>General</c:formatCode>
                <c:ptCount val="25"/>
                <c:pt idx="0">
                  <c:v>0.0</c:v>
                </c:pt>
                <c:pt idx="1">
                  <c:v>2.0</c:v>
                </c:pt>
                <c:pt idx="2">
                  <c:v>18.0</c:v>
                </c:pt>
                <c:pt idx="3">
                  <c:v>56.0</c:v>
                </c:pt>
                <c:pt idx="4">
                  <c:v>127.0</c:v>
                </c:pt>
                <c:pt idx="5">
                  <c:v>240.0</c:v>
                </c:pt>
                <c:pt idx="6">
                  <c:v>400.0</c:v>
                </c:pt>
                <c:pt idx="7">
                  <c:v>626.0</c:v>
                </c:pt>
                <c:pt idx="8">
                  <c:v>892.0</c:v>
                </c:pt>
                <c:pt idx="9" formatCode="#,##0">
                  <c:v>1223.0</c:v>
                </c:pt>
                <c:pt idx="10" formatCode="#,##0">
                  <c:v>1590.0</c:v>
                </c:pt>
                <c:pt idx="11" formatCode="#,##0">
                  <c:v>1900.0</c:v>
                </c:pt>
                <c:pt idx="12" formatCode="#,##0">
                  <c:v>2080.0</c:v>
                </c:pt>
                <c:pt idx="13" formatCode="#,##0">
                  <c:v>2230.0</c:v>
                </c:pt>
                <c:pt idx="14" formatCode="#,##0">
                  <c:v>2300.0</c:v>
                </c:pt>
                <c:pt idx="15" formatCode="#,##0">
                  <c:v>2310.0</c:v>
                </c:pt>
                <c:pt idx="16" formatCode="#,##0">
                  <c:v>2310.0</c:v>
                </c:pt>
                <c:pt idx="17" formatCode="#,##0">
                  <c:v>2310.0</c:v>
                </c:pt>
                <c:pt idx="18" formatCode="#,##0">
                  <c:v>2310.0</c:v>
                </c:pt>
                <c:pt idx="19" formatCode="#,##0">
                  <c:v>2310.0</c:v>
                </c:pt>
                <c:pt idx="20" formatCode="#,##0">
                  <c:v>2310.0</c:v>
                </c:pt>
                <c:pt idx="21" formatCode="#,##0">
                  <c:v>2310.0</c:v>
                </c:pt>
                <c:pt idx="22" formatCode="#,##0">
                  <c:v>2310.0</c:v>
                </c:pt>
                <c:pt idx="23" formatCode="#,##0">
                  <c:v>2310.0</c:v>
                </c:pt>
                <c:pt idx="24" formatCode="#,##0">
                  <c:v>2310.0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0509896"/>
        <c:axId val="2130518872"/>
      </c:scatterChart>
      <c:valAx>
        <c:axId val="2130509896"/>
        <c:scaling>
          <c:orientation val="minMax"/>
          <c:max val="18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Wind speed [m/s}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0518872"/>
        <c:crosses val="autoZero"/>
        <c:crossBetween val="midCat"/>
        <c:majorUnit val="1.0"/>
      </c:valAx>
      <c:valAx>
        <c:axId val="2130518872"/>
        <c:scaling>
          <c:orientation val="minMax"/>
          <c:max val="3100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Power [kW]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05098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08867211965453"/>
          <c:y val="0.535484931725727"/>
          <c:w val="0.286254263270741"/>
          <c:h val="0.291390586760005"/>
        </c:manualLayout>
      </c:layout>
      <c:overlay val="0"/>
      <c:spPr>
        <a:solidFill>
          <a:schemeClr val="bg1"/>
        </a:solidFill>
      </c:spPr>
      <c:txPr>
        <a:bodyPr/>
        <a:lstStyle/>
        <a:p>
          <a:pPr algn="l">
            <a:defRPr sz="1600"/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2000"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Planform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372881355932203"/>
          <c:y val="0.166551108194809"/>
          <c:w val="0.912999599626318"/>
          <c:h val="0.782522965879265"/>
        </c:manualLayout>
      </c:layout>
      <c:scatterChart>
        <c:scatterStyle val="smoothMarker"/>
        <c:varyColors val="0"/>
        <c:ser>
          <c:idx val="0"/>
          <c:order val="0"/>
          <c:tx>
            <c:v>Betz</c:v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rgbClr val="007FFF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'Blade-geometry_red'!$E$17:$N$17</c:f>
              <c:numCache>
                <c:formatCode>General</c:formatCode>
                <c:ptCount val="10"/>
                <c:pt idx="0">
                  <c:v>0.0</c:v>
                </c:pt>
                <c:pt idx="1">
                  <c:v>3.609375</c:v>
                </c:pt>
                <c:pt idx="2">
                  <c:v>10.828125</c:v>
                </c:pt>
                <c:pt idx="3">
                  <c:v>18.046875</c:v>
                </c:pt>
                <c:pt idx="4">
                  <c:v>25.265625</c:v>
                </c:pt>
                <c:pt idx="5">
                  <c:v>32.484375</c:v>
                </c:pt>
                <c:pt idx="6">
                  <c:v>39.703125</c:v>
                </c:pt>
                <c:pt idx="7">
                  <c:v>46.921875</c:v>
                </c:pt>
                <c:pt idx="8">
                  <c:v>54.140625</c:v>
                </c:pt>
                <c:pt idx="9">
                  <c:v>57.75</c:v>
                </c:pt>
              </c:numCache>
            </c:numRef>
          </c:xVal>
          <c:yVal>
            <c:numRef>
              <c:f>'Blade-geometry_red'!$E$18:$N$18</c:f>
              <c:numCache>
                <c:formatCode>General</c:formatCode>
                <c:ptCount val="10"/>
                <c:pt idx="0">
                  <c:v>16.65570751091088</c:v>
                </c:pt>
                <c:pt idx="1">
                  <c:v>15.89572081460708</c:v>
                </c:pt>
                <c:pt idx="2">
                  <c:v>8.630974585216668</c:v>
                </c:pt>
                <c:pt idx="3">
                  <c:v>5.68335284414369</c:v>
                </c:pt>
                <c:pt idx="4">
                  <c:v>4.20466426458014</c:v>
                </c:pt>
                <c:pt idx="5">
                  <c:v>3.32895216142543</c:v>
                </c:pt>
                <c:pt idx="6">
                  <c:v>2.752623124696099</c:v>
                </c:pt>
                <c:pt idx="7">
                  <c:v>2.345383198775989</c:v>
                </c:pt>
                <c:pt idx="8">
                  <c:v>2.042639688466282</c:v>
                </c:pt>
                <c:pt idx="9">
                  <c:v>1.918690724199261</c:v>
                </c:pt>
              </c:numCache>
            </c:numRef>
          </c:yVal>
          <c:smooth val="1"/>
        </c:ser>
        <c:ser>
          <c:idx val="1"/>
          <c:order val="1"/>
          <c:tx>
            <c:v>Schmitz</c:v>
          </c:tx>
          <c:spPr>
            <a:ln>
              <a:solidFill>
                <a:srgbClr val="FF0000"/>
              </a:solidFill>
            </a:ln>
          </c:spPr>
          <c:marker>
            <c:spPr>
              <a:solidFill>
                <a:srgbClr val="FF33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'Blade-geometry_red'!$E$17:$N$17</c:f>
              <c:numCache>
                <c:formatCode>General</c:formatCode>
                <c:ptCount val="10"/>
                <c:pt idx="0">
                  <c:v>0.0</c:v>
                </c:pt>
                <c:pt idx="1">
                  <c:v>3.609375</c:v>
                </c:pt>
                <c:pt idx="2">
                  <c:v>10.828125</c:v>
                </c:pt>
                <c:pt idx="3">
                  <c:v>18.046875</c:v>
                </c:pt>
                <c:pt idx="4">
                  <c:v>25.265625</c:v>
                </c:pt>
                <c:pt idx="5">
                  <c:v>32.484375</c:v>
                </c:pt>
                <c:pt idx="6">
                  <c:v>39.703125</c:v>
                </c:pt>
                <c:pt idx="7">
                  <c:v>46.921875</c:v>
                </c:pt>
                <c:pt idx="8">
                  <c:v>54.140625</c:v>
                </c:pt>
                <c:pt idx="9">
                  <c:v>57.75</c:v>
                </c:pt>
              </c:numCache>
            </c:numRef>
          </c:xVal>
          <c:yVal>
            <c:numRef>
              <c:f>'Blade-geometry_red'!$E$23:$N$23</c:f>
              <c:numCache>
                <c:formatCode>General</c:formatCode>
                <c:ptCount val="10"/>
                <c:pt idx="0">
                  <c:v>3.362332055117425</c:v>
                </c:pt>
                <c:pt idx="1">
                  <c:v>7.023789349966775</c:v>
                </c:pt>
                <c:pt idx="2">
                  <c:v>5.769173446335037</c:v>
                </c:pt>
                <c:pt idx="3">
                  <c:v>4.172479515015675</c:v>
                </c:pt>
                <c:pt idx="4">
                  <c:v>3.190502949038283</c:v>
                </c:pt>
                <c:pt idx="5">
                  <c:v>2.564238626849445</c:v>
                </c:pt>
                <c:pt idx="6">
                  <c:v>2.137363406234502</c:v>
                </c:pt>
                <c:pt idx="7">
                  <c:v>1.829837001240576</c:v>
                </c:pt>
                <c:pt idx="8">
                  <c:v>1.59850893505282</c:v>
                </c:pt>
                <c:pt idx="9">
                  <c:v>1.503205380237413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4368600"/>
        <c:axId val="2134373432"/>
      </c:scatterChart>
      <c:valAx>
        <c:axId val="2134368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4373432"/>
        <c:crosses val="autoZero"/>
        <c:crossBetween val="midCat"/>
      </c:valAx>
      <c:valAx>
        <c:axId val="213437343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3436860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475930227471566"/>
          <c:y val="0.152393919510061"/>
          <c:w val="0.209034298678767"/>
          <c:h val="0.1674343832021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Twist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372881355932203"/>
          <c:y val="0.166551108194809"/>
          <c:w val="0.912999599626318"/>
          <c:h val="0.782522965879265"/>
        </c:manualLayout>
      </c:layout>
      <c:scatterChart>
        <c:scatterStyle val="smoothMarker"/>
        <c:varyColors val="0"/>
        <c:ser>
          <c:idx val="0"/>
          <c:order val="0"/>
          <c:tx>
            <c:v>Betz</c:v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rgbClr val="007FFF"/>
              </a:solidFill>
              <a:ln>
                <a:solidFill>
                  <a:srgbClr val="0070C0"/>
                </a:solidFill>
              </a:ln>
            </c:spPr>
          </c:marker>
          <c:xVal>
            <c:numRef>
              <c:f>'Blade-geometry_red'!$E$17:$N$17</c:f>
              <c:numCache>
                <c:formatCode>General</c:formatCode>
                <c:ptCount val="10"/>
                <c:pt idx="0">
                  <c:v>0.0</c:v>
                </c:pt>
                <c:pt idx="1">
                  <c:v>3.609375</c:v>
                </c:pt>
                <c:pt idx="2">
                  <c:v>10.828125</c:v>
                </c:pt>
                <c:pt idx="3">
                  <c:v>18.046875</c:v>
                </c:pt>
                <c:pt idx="4">
                  <c:v>25.265625</c:v>
                </c:pt>
                <c:pt idx="5">
                  <c:v>32.484375</c:v>
                </c:pt>
                <c:pt idx="6">
                  <c:v>39.703125</c:v>
                </c:pt>
                <c:pt idx="7">
                  <c:v>46.921875</c:v>
                </c:pt>
                <c:pt idx="8">
                  <c:v>54.140625</c:v>
                </c:pt>
                <c:pt idx="9">
                  <c:v>57.75</c:v>
                </c:pt>
              </c:numCache>
            </c:numRef>
          </c:xVal>
          <c:yVal>
            <c:numRef>
              <c:f>'Blade-geometry_red'!$E$19:$N$19</c:f>
              <c:numCache>
                <c:formatCode>General</c:formatCode>
                <c:ptCount val="10"/>
                <c:pt idx="0">
                  <c:v>66.59382718337596</c:v>
                </c:pt>
                <c:pt idx="1">
                  <c:v>37.1825589356622</c:v>
                </c:pt>
                <c:pt idx="2">
                  <c:v>13.47097488324621</c:v>
                </c:pt>
                <c:pt idx="3">
                  <c:v>5.204422748961495</c:v>
                </c:pt>
                <c:pt idx="4">
                  <c:v>1.187958870301946</c:v>
                </c:pt>
                <c:pt idx="5">
                  <c:v>-1.16336773766049</c:v>
                </c:pt>
                <c:pt idx="6">
                  <c:v>-2.702438926969398</c:v>
                </c:pt>
                <c:pt idx="7">
                  <c:v>-3.78671196022396</c:v>
                </c:pt>
                <c:pt idx="8">
                  <c:v>-4.59129712405898</c:v>
                </c:pt>
                <c:pt idx="9">
                  <c:v>-4.92039213998543</c:v>
                </c:pt>
              </c:numCache>
            </c:numRef>
          </c:yVal>
          <c:smooth val="1"/>
        </c:ser>
        <c:ser>
          <c:idx val="1"/>
          <c:order val="1"/>
          <c:tx>
            <c:v>Schmitz</c:v>
          </c:tx>
          <c:spPr>
            <a:ln>
              <a:solidFill>
                <a:srgbClr val="FF0000"/>
              </a:solidFill>
            </a:ln>
          </c:spPr>
          <c:marker>
            <c:spPr>
              <a:solidFill>
                <a:srgbClr val="FF33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'Blade-geometry_red'!$E$17:$N$17</c:f>
              <c:numCache>
                <c:formatCode>General</c:formatCode>
                <c:ptCount val="10"/>
                <c:pt idx="0">
                  <c:v>0.0</c:v>
                </c:pt>
                <c:pt idx="1">
                  <c:v>3.609375</c:v>
                </c:pt>
                <c:pt idx="2">
                  <c:v>10.828125</c:v>
                </c:pt>
                <c:pt idx="3">
                  <c:v>18.046875</c:v>
                </c:pt>
                <c:pt idx="4">
                  <c:v>25.265625</c:v>
                </c:pt>
                <c:pt idx="5">
                  <c:v>32.484375</c:v>
                </c:pt>
                <c:pt idx="6">
                  <c:v>39.703125</c:v>
                </c:pt>
                <c:pt idx="7">
                  <c:v>46.921875</c:v>
                </c:pt>
                <c:pt idx="8">
                  <c:v>54.140625</c:v>
                </c:pt>
                <c:pt idx="9">
                  <c:v>57.75</c:v>
                </c:pt>
              </c:numCache>
            </c:numRef>
          </c:xVal>
          <c:yVal>
            <c:numRef>
              <c:f>'Blade-geometry_red'!$E$24:$N$24</c:f>
              <c:numCache>
                <c:formatCode>General</c:formatCode>
                <c:ptCount val="10"/>
                <c:pt idx="0">
                  <c:v>43.98085366970411</c:v>
                </c:pt>
                <c:pt idx="1">
                  <c:v>28.8637753371632</c:v>
                </c:pt>
                <c:pt idx="2">
                  <c:v>12.05120702530125</c:v>
                </c:pt>
                <c:pt idx="3">
                  <c:v>4.786012166519264</c:v>
                </c:pt>
                <c:pt idx="4">
                  <c:v>1.016394338255969</c:v>
                </c:pt>
                <c:pt idx="5">
                  <c:v>-1.249018855791251</c:v>
                </c:pt>
                <c:pt idx="6">
                  <c:v>-2.751018165672828</c:v>
                </c:pt>
                <c:pt idx="7">
                  <c:v>-3.816820621973737</c:v>
                </c:pt>
                <c:pt idx="8">
                  <c:v>-4.611211494624724</c:v>
                </c:pt>
                <c:pt idx="9">
                  <c:v>-4.936904420939037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4408088"/>
        <c:axId val="2134412904"/>
      </c:scatterChart>
      <c:valAx>
        <c:axId val="21344080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4412904"/>
        <c:crosses val="autoZero"/>
        <c:crossBetween val="midCat"/>
      </c:valAx>
      <c:valAx>
        <c:axId val="213441290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3440808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83876-98C9-46D4-BA6F-25135753DA3E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</dgm:pt>
    <dgm:pt modelId="{D280D79E-238B-4881-88EA-4CF5A3F17713}">
      <dgm:prSet phldrT="[Text]" custT="1"/>
      <dgm:spPr/>
      <dgm:t>
        <a:bodyPr/>
        <a:lstStyle/>
        <a:p>
          <a:r>
            <a:rPr lang="de-DE" sz="2400" dirty="0" smtClean="0"/>
            <a:t>Blade design (Betz)</a:t>
          </a:r>
          <a:endParaRPr lang="en-US" sz="2400" dirty="0"/>
        </a:p>
      </dgm:t>
    </dgm:pt>
    <dgm:pt modelId="{1CE88184-3266-41B2-942B-38D165B2065A}" type="parTrans" cxnId="{F50EC8CF-220C-4D8B-B91C-4E3102A0E771}">
      <dgm:prSet/>
      <dgm:spPr/>
      <dgm:t>
        <a:bodyPr/>
        <a:lstStyle/>
        <a:p>
          <a:endParaRPr lang="en-US"/>
        </a:p>
      </dgm:t>
    </dgm:pt>
    <dgm:pt modelId="{ACAC2430-082F-41AE-84A1-868540AF008D}" type="sibTrans" cxnId="{F50EC8CF-220C-4D8B-B91C-4E3102A0E771}">
      <dgm:prSet/>
      <dgm:spPr/>
      <dgm:t>
        <a:bodyPr/>
        <a:lstStyle/>
        <a:p>
          <a:endParaRPr lang="en-US"/>
        </a:p>
      </dgm:t>
    </dgm:pt>
    <dgm:pt modelId="{CD13C37F-5996-4B94-BF39-CEA182EC8CDC}">
      <dgm:prSet phldrT="[Text]" custT="1"/>
      <dgm:spPr/>
      <dgm:t>
        <a:bodyPr/>
        <a:lstStyle/>
        <a:p>
          <a:r>
            <a:rPr lang="de-DE" sz="2400" dirty="0" smtClean="0"/>
            <a:t>Blade design (Schmitz)</a:t>
          </a:r>
          <a:endParaRPr lang="en-US" sz="2400" dirty="0"/>
        </a:p>
      </dgm:t>
    </dgm:pt>
    <dgm:pt modelId="{EA650C32-9C1B-4D7C-87C4-198CBB9E782C}" type="parTrans" cxnId="{4FECFF7D-FEB8-48DD-95D4-44235893806A}">
      <dgm:prSet/>
      <dgm:spPr/>
      <dgm:t>
        <a:bodyPr/>
        <a:lstStyle/>
        <a:p>
          <a:endParaRPr lang="en-US"/>
        </a:p>
      </dgm:t>
    </dgm:pt>
    <dgm:pt modelId="{5967222D-2EB4-4FD5-8A8A-C8D20CCA54F8}" type="sibTrans" cxnId="{4FECFF7D-FEB8-48DD-95D4-44235893806A}">
      <dgm:prSet/>
      <dgm:spPr/>
      <dgm:t>
        <a:bodyPr/>
        <a:lstStyle/>
        <a:p>
          <a:endParaRPr lang="en-US"/>
        </a:p>
      </dgm:t>
    </dgm:pt>
    <dgm:pt modelId="{6C93AD47-1407-4FBF-A1AF-B38915D52639}">
      <dgm:prSet phldrT="[Text]" custT="1"/>
      <dgm:spPr/>
      <dgm:t>
        <a:bodyPr/>
        <a:lstStyle/>
        <a:p>
          <a:r>
            <a:rPr lang="de-DE" sz="2400" dirty="0" smtClean="0"/>
            <a:t>Implementation in NREL codes</a:t>
          </a:r>
          <a:endParaRPr lang="en-US" sz="2400" dirty="0"/>
        </a:p>
      </dgm:t>
    </dgm:pt>
    <dgm:pt modelId="{20E7D064-AC75-4B84-8D1F-39BB4A63F8F9}" type="parTrans" cxnId="{D41DE8B2-C490-47C7-8457-4AA989000410}">
      <dgm:prSet/>
      <dgm:spPr/>
      <dgm:t>
        <a:bodyPr/>
        <a:lstStyle/>
        <a:p>
          <a:endParaRPr lang="en-US"/>
        </a:p>
      </dgm:t>
    </dgm:pt>
    <dgm:pt modelId="{11CE3821-E323-4420-958D-56A4D7EB52CA}" type="sibTrans" cxnId="{D41DE8B2-C490-47C7-8457-4AA989000410}">
      <dgm:prSet/>
      <dgm:spPr/>
      <dgm:t>
        <a:bodyPr/>
        <a:lstStyle/>
        <a:p>
          <a:endParaRPr lang="en-US"/>
        </a:p>
      </dgm:t>
    </dgm:pt>
    <dgm:pt modelId="{F1944290-1F71-9C48-BC8B-A78AC9BC2B64}">
      <dgm:prSet phldrT="[Text]" custT="1"/>
      <dgm:spPr/>
      <dgm:t>
        <a:bodyPr/>
        <a:lstStyle/>
        <a:p>
          <a:r>
            <a:rPr lang="en-GB" sz="2400" noProof="0" dirty="0" smtClean="0"/>
            <a:t>Blade design for recent variable speed turbines</a:t>
          </a:r>
          <a:endParaRPr lang="en-GB" sz="2400" noProof="0" dirty="0"/>
        </a:p>
      </dgm:t>
    </dgm:pt>
    <dgm:pt modelId="{548E9095-EB93-1B46-A837-361011795F3D}" type="parTrans" cxnId="{8E89B01E-04A3-4341-B690-FB3694461FEA}">
      <dgm:prSet/>
      <dgm:spPr/>
      <dgm:t>
        <a:bodyPr/>
        <a:lstStyle/>
        <a:p>
          <a:endParaRPr lang="de-DE"/>
        </a:p>
      </dgm:t>
    </dgm:pt>
    <dgm:pt modelId="{1B45760B-7DC1-DF40-9683-7099FE4B1731}" type="sibTrans" cxnId="{8E89B01E-04A3-4341-B690-FB3694461FEA}">
      <dgm:prSet/>
      <dgm:spPr/>
      <dgm:t>
        <a:bodyPr/>
        <a:lstStyle/>
        <a:p>
          <a:endParaRPr lang="de-DE"/>
        </a:p>
      </dgm:t>
    </dgm:pt>
    <dgm:pt modelId="{537C2200-F620-455E-BB79-C0700B84B974}" type="pres">
      <dgm:prSet presAssocID="{C9B83876-98C9-46D4-BA6F-25135753DA3E}" presName="CompostProcess" presStyleCnt="0">
        <dgm:presLayoutVars>
          <dgm:dir/>
          <dgm:resizeHandles val="exact"/>
        </dgm:presLayoutVars>
      </dgm:prSet>
      <dgm:spPr/>
    </dgm:pt>
    <dgm:pt modelId="{BC8B542E-EAC0-48D8-90C1-2CD691FAC987}" type="pres">
      <dgm:prSet presAssocID="{C9B83876-98C9-46D4-BA6F-25135753DA3E}" presName="arrow" presStyleLbl="bgShp" presStyleIdx="0" presStyleCnt="1" custScaleX="117647" custLinFactNeighborX="188"/>
      <dgm:spPr>
        <a:solidFill>
          <a:srgbClr val="99CCFF"/>
        </a:solidFill>
      </dgm:spPr>
    </dgm:pt>
    <dgm:pt modelId="{C5683425-9C53-4D2E-AFA5-2CC67A1C7122}" type="pres">
      <dgm:prSet presAssocID="{C9B83876-98C9-46D4-BA6F-25135753DA3E}" presName="linearProcess" presStyleCnt="0"/>
      <dgm:spPr/>
    </dgm:pt>
    <dgm:pt modelId="{7B24BFDD-C1EB-4189-B9DE-7A72604428CB}" type="pres">
      <dgm:prSet presAssocID="{D280D79E-238B-4881-88EA-4CF5A3F17713}" presName="textNode" presStyleLbl="node1" presStyleIdx="0" presStyleCnt="4" custScaleX="59171" custScaleY="831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E963-98F9-41FE-9B5C-070E7B158B72}" type="pres">
      <dgm:prSet presAssocID="{ACAC2430-082F-41AE-84A1-868540AF008D}" presName="sibTrans" presStyleCnt="0"/>
      <dgm:spPr/>
    </dgm:pt>
    <dgm:pt modelId="{151DE0C3-3EEE-4559-B8DC-BA62D1AB42FE}" type="pres">
      <dgm:prSet presAssocID="{CD13C37F-5996-4B94-BF39-CEA182EC8CDC}" presName="textNode" presStyleLbl="node1" presStyleIdx="1" presStyleCnt="4" custScaleX="73907" custScaleY="782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099E0-B19C-408D-9737-9DE3CF3B2075}" type="pres">
      <dgm:prSet presAssocID="{5967222D-2EB4-4FD5-8A8A-C8D20CCA54F8}" presName="sibTrans" presStyleCnt="0"/>
      <dgm:spPr/>
    </dgm:pt>
    <dgm:pt modelId="{C2637B83-997E-8140-BA7A-A1B0F2DC5C01}" type="pres">
      <dgm:prSet presAssocID="{F1944290-1F71-9C48-BC8B-A78AC9BC2B64}" presName="textNode" presStyleLbl="node1" presStyleIdx="2" presStyleCnt="4" custScaleX="110329" custScaleY="7829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8E00E13-3759-FC41-AC53-D7D3803352C3}" type="pres">
      <dgm:prSet presAssocID="{1B45760B-7DC1-DF40-9683-7099FE4B1731}" presName="sibTrans" presStyleCnt="0"/>
      <dgm:spPr/>
    </dgm:pt>
    <dgm:pt modelId="{25951150-5FE9-457D-B7D7-7B9CD676AB67}" type="pres">
      <dgm:prSet presAssocID="{6C93AD47-1407-4FBF-A1AF-B38915D52639}" presName="textNode" presStyleLbl="node1" presStyleIdx="3" presStyleCnt="4" custScaleX="1123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CD7020-A67F-4450-97C6-5FC4573A6E1A}" type="presOf" srcId="{6C93AD47-1407-4FBF-A1AF-B38915D52639}" destId="{25951150-5FE9-457D-B7D7-7B9CD676AB67}" srcOrd="0" destOrd="0" presId="urn:microsoft.com/office/officeart/2005/8/layout/hProcess9"/>
    <dgm:cxn modelId="{DA7AAB1F-B13B-4DEF-8589-C7224617A52A}" type="presOf" srcId="{D280D79E-238B-4881-88EA-4CF5A3F17713}" destId="{7B24BFDD-C1EB-4189-B9DE-7A72604428CB}" srcOrd="0" destOrd="0" presId="urn:microsoft.com/office/officeart/2005/8/layout/hProcess9"/>
    <dgm:cxn modelId="{09E56161-7D4F-4C27-B343-07AA6CD77D3E}" type="presOf" srcId="{CD13C37F-5996-4B94-BF39-CEA182EC8CDC}" destId="{151DE0C3-3EEE-4559-B8DC-BA62D1AB42FE}" srcOrd="0" destOrd="0" presId="urn:microsoft.com/office/officeart/2005/8/layout/hProcess9"/>
    <dgm:cxn modelId="{4FECFF7D-FEB8-48DD-95D4-44235893806A}" srcId="{C9B83876-98C9-46D4-BA6F-25135753DA3E}" destId="{CD13C37F-5996-4B94-BF39-CEA182EC8CDC}" srcOrd="1" destOrd="0" parTransId="{EA650C32-9C1B-4D7C-87C4-198CBB9E782C}" sibTransId="{5967222D-2EB4-4FD5-8A8A-C8D20CCA54F8}"/>
    <dgm:cxn modelId="{D41DE8B2-C490-47C7-8457-4AA989000410}" srcId="{C9B83876-98C9-46D4-BA6F-25135753DA3E}" destId="{6C93AD47-1407-4FBF-A1AF-B38915D52639}" srcOrd="3" destOrd="0" parTransId="{20E7D064-AC75-4B84-8D1F-39BB4A63F8F9}" sibTransId="{11CE3821-E323-4420-958D-56A4D7EB52CA}"/>
    <dgm:cxn modelId="{F50EC8CF-220C-4D8B-B91C-4E3102A0E771}" srcId="{C9B83876-98C9-46D4-BA6F-25135753DA3E}" destId="{D280D79E-238B-4881-88EA-4CF5A3F17713}" srcOrd="0" destOrd="0" parTransId="{1CE88184-3266-41B2-942B-38D165B2065A}" sibTransId="{ACAC2430-082F-41AE-84A1-868540AF008D}"/>
    <dgm:cxn modelId="{8E89B01E-04A3-4341-B690-FB3694461FEA}" srcId="{C9B83876-98C9-46D4-BA6F-25135753DA3E}" destId="{F1944290-1F71-9C48-BC8B-A78AC9BC2B64}" srcOrd="2" destOrd="0" parTransId="{548E9095-EB93-1B46-A837-361011795F3D}" sibTransId="{1B45760B-7DC1-DF40-9683-7099FE4B1731}"/>
    <dgm:cxn modelId="{CC5D5C52-8744-45B4-A9AA-45D68727A586}" type="presOf" srcId="{C9B83876-98C9-46D4-BA6F-25135753DA3E}" destId="{537C2200-F620-455E-BB79-C0700B84B974}" srcOrd="0" destOrd="0" presId="urn:microsoft.com/office/officeart/2005/8/layout/hProcess9"/>
    <dgm:cxn modelId="{A38F4D2C-C9CD-2144-8203-EB22D4BED361}" type="presOf" srcId="{F1944290-1F71-9C48-BC8B-A78AC9BC2B64}" destId="{C2637B83-997E-8140-BA7A-A1B0F2DC5C01}" srcOrd="0" destOrd="0" presId="urn:microsoft.com/office/officeart/2005/8/layout/hProcess9"/>
    <dgm:cxn modelId="{F44D789B-9BF6-442E-AD7B-00DD89475E8F}" type="presParOf" srcId="{537C2200-F620-455E-BB79-C0700B84B974}" destId="{BC8B542E-EAC0-48D8-90C1-2CD691FAC987}" srcOrd="0" destOrd="0" presId="urn:microsoft.com/office/officeart/2005/8/layout/hProcess9"/>
    <dgm:cxn modelId="{DC3A7A70-169F-4AF3-B6A1-E3A5F2350DE3}" type="presParOf" srcId="{537C2200-F620-455E-BB79-C0700B84B974}" destId="{C5683425-9C53-4D2E-AFA5-2CC67A1C7122}" srcOrd="1" destOrd="0" presId="urn:microsoft.com/office/officeart/2005/8/layout/hProcess9"/>
    <dgm:cxn modelId="{CAF136B9-3D31-4F7B-A360-AD1AD0EF0932}" type="presParOf" srcId="{C5683425-9C53-4D2E-AFA5-2CC67A1C7122}" destId="{7B24BFDD-C1EB-4189-B9DE-7A72604428CB}" srcOrd="0" destOrd="0" presId="urn:microsoft.com/office/officeart/2005/8/layout/hProcess9"/>
    <dgm:cxn modelId="{C19DA214-8EC5-4EC2-8FFA-AC98C81B8D0B}" type="presParOf" srcId="{C5683425-9C53-4D2E-AFA5-2CC67A1C7122}" destId="{ABE8E963-98F9-41FE-9B5C-070E7B158B72}" srcOrd="1" destOrd="0" presId="urn:microsoft.com/office/officeart/2005/8/layout/hProcess9"/>
    <dgm:cxn modelId="{5F492E12-8B38-461F-8125-FB22F4C9A385}" type="presParOf" srcId="{C5683425-9C53-4D2E-AFA5-2CC67A1C7122}" destId="{151DE0C3-3EEE-4559-B8DC-BA62D1AB42FE}" srcOrd="2" destOrd="0" presId="urn:microsoft.com/office/officeart/2005/8/layout/hProcess9"/>
    <dgm:cxn modelId="{8BEAE7B5-2569-4689-90E5-3D6729435B84}" type="presParOf" srcId="{C5683425-9C53-4D2E-AFA5-2CC67A1C7122}" destId="{C15099E0-B19C-408D-9737-9DE3CF3B2075}" srcOrd="3" destOrd="0" presId="urn:microsoft.com/office/officeart/2005/8/layout/hProcess9"/>
    <dgm:cxn modelId="{4ED2E34E-C8F1-4945-844F-9D8880AEED46}" type="presParOf" srcId="{C5683425-9C53-4D2E-AFA5-2CC67A1C7122}" destId="{C2637B83-997E-8140-BA7A-A1B0F2DC5C01}" srcOrd="4" destOrd="0" presId="urn:microsoft.com/office/officeart/2005/8/layout/hProcess9"/>
    <dgm:cxn modelId="{38330DC2-9160-7F41-9F8A-ABA6CC0D3D89}" type="presParOf" srcId="{C5683425-9C53-4D2E-AFA5-2CC67A1C7122}" destId="{68E00E13-3759-FC41-AC53-D7D3803352C3}" srcOrd="5" destOrd="0" presId="urn:microsoft.com/office/officeart/2005/8/layout/hProcess9"/>
    <dgm:cxn modelId="{C0B481E6-51A9-4DE7-9F45-6F5F3989B20E}" type="presParOf" srcId="{C5683425-9C53-4D2E-AFA5-2CC67A1C7122}" destId="{25951150-5FE9-457D-B7D7-7B9CD676AB6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83876-98C9-46D4-BA6F-25135753DA3E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</dgm:pt>
    <dgm:pt modelId="{D280D79E-238B-4881-88EA-4CF5A3F17713}">
      <dgm:prSet phldrT="[Text]"/>
      <dgm:spPr>
        <a:ln>
          <a:solidFill>
            <a:srgbClr val="FF3300"/>
          </a:solidFill>
        </a:ln>
      </dgm:spPr>
      <dgm:t>
        <a:bodyPr/>
        <a:lstStyle/>
        <a:p>
          <a:r>
            <a:rPr lang="de-DE" dirty="0" smtClean="0"/>
            <a:t>Blade design (Betz)</a:t>
          </a:r>
          <a:endParaRPr lang="en-US" dirty="0"/>
        </a:p>
      </dgm:t>
    </dgm:pt>
    <dgm:pt modelId="{1CE88184-3266-41B2-942B-38D165B2065A}" type="parTrans" cxnId="{F50EC8CF-220C-4D8B-B91C-4E3102A0E771}">
      <dgm:prSet/>
      <dgm:spPr/>
      <dgm:t>
        <a:bodyPr/>
        <a:lstStyle/>
        <a:p>
          <a:endParaRPr lang="en-US"/>
        </a:p>
      </dgm:t>
    </dgm:pt>
    <dgm:pt modelId="{ACAC2430-082F-41AE-84A1-868540AF008D}" type="sibTrans" cxnId="{F50EC8CF-220C-4D8B-B91C-4E3102A0E771}">
      <dgm:prSet/>
      <dgm:spPr/>
      <dgm:t>
        <a:bodyPr/>
        <a:lstStyle/>
        <a:p>
          <a:endParaRPr lang="en-US"/>
        </a:p>
      </dgm:t>
    </dgm:pt>
    <dgm:pt modelId="{CD13C37F-5996-4B94-BF39-CEA182EC8CDC}">
      <dgm:prSet phldrT="[Text]"/>
      <dgm:spPr/>
      <dgm:t>
        <a:bodyPr/>
        <a:lstStyle/>
        <a:p>
          <a:r>
            <a:rPr lang="de-DE" dirty="0" smtClean="0"/>
            <a:t>Blade design (Schmitz)</a:t>
          </a:r>
          <a:endParaRPr lang="en-US" dirty="0"/>
        </a:p>
      </dgm:t>
    </dgm:pt>
    <dgm:pt modelId="{EA650C32-9C1B-4D7C-87C4-198CBB9E782C}" type="parTrans" cxnId="{4FECFF7D-FEB8-48DD-95D4-44235893806A}">
      <dgm:prSet/>
      <dgm:spPr/>
      <dgm:t>
        <a:bodyPr/>
        <a:lstStyle/>
        <a:p>
          <a:endParaRPr lang="en-US"/>
        </a:p>
      </dgm:t>
    </dgm:pt>
    <dgm:pt modelId="{5967222D-2EB4-4FD5-8A8A-C8D20CCA54F8}" type="sibTrans" cxnId="{4FECFF7D-FEB8-48DD-95D4-44235893806A}">
      <dgm:prSet/>
      <dgm:spPr/>
      <dgm:t>
        <a:bodyPr/>
        <a:lstStyle/>
        <a:p>
          <a:endParaRPr lang="en-US"/>
        </a:p>
      </dgm:t>
    </dgm:pt>
    <dgm:pt modelId="{6C93AD47-1407-4FBF-A1AF-B38915D52639}">
      <dgm:prSet phldrT="[Text]"/>
      <dgm:spPr/>
      <dgm:t>
        <a:bodyPr/>
        <a:lstStyle/>
        <a:p>
          <a:r>
            <a:rPr lang="de-DE" dirty="0" smtClean="0"/>
            <a:t>Implementation in NREL codes</a:t>
          </a:r>
          <a:endParaRPr lang="en-US" dirty="0"/>
        </a:p>
      </dgm:t>
    </dgm:pt>
    <dgm:pt modelId="{20E7D064-AC75-4B84-8D1F-39BB4A63F8F9}" type="parTrans" cxnId="{D41DE8B2-C490-47C7-8457-4AA989000410}">
      <dgm:prSet/>
      <dgm:spPr/>
      <dgm:t>
        <a:bodyPr/>
        <a:lstStyle/>
        <a:p>
          <a:endParaRPr lang="en-US"/>
        </a:p>
      </dgm:t>
    </dgm:pt>
    <dgm:pt modelId="{11CE3821-E323-4420-958D-56A4D7EB52CA}" type="sibTrans" cxnId="{D41DE8B2-C490-47C7-8457-4AA989000410}">
      <dgm:prSet/>
      <dgm:spPr/>
      <dgm:t>
        <a:bodyPr/>
        <a:lstStyle/>
        <a:p>
          <a:endParaRPr lang="en-US"/>
        </a:p>
      </dgm:t>
    </dgm:pt>
    <dgm:pt modelId="{537C2200-F620-455E-BB79-C0700B84B974}" type="pres">
      <dgm:prSet presAssocID="{C9B83876-98C9-46D4-BA6F-25135753DA3E}" presName="CompostProcess" presStyleCnt="0">
        <dgm:presLayoutVars>
          <dgm:dir/>
          <dgm:resizeHandles val="exact"/>
        </dgm:presLayoutVars>
      </dgm:prSet>
      <dgm:spPr/>
    </dgm:pt>
    <dgm:pt modelId="{BC8B542E-EAC0-48D8-90C1-2CD691FAC987}" type="pres">
      <dgm:prSet presAssocID="{C9B83876-98C9-46D4-BA6F-25135753DA3E}" presName="arrow" presStyleLbl="bgShp" presStyleIdx="0" presStyleCnt="1"/>
      <dgm:spPr>
        <a:solidFill>
          <a:srgbClr val="99CCFF"/>
        </a:solidFill>
      </dgm:spPr>
    </dgm:pt>
    <dgm:pt modelId="{C5683425-9C53-4D2E-AFA5-2CC67A1C7122}" type="pres">
      <dgm:prSet presAssocID="{C9B83876-98C9-46D4-BA6F-25135753DA3E}" presName="linearProcess" presStyleCnt="0"/>
      <dgm:spPr/>
    </dgm:pt>
    <dgm:pt modelId="{7B24BFDD-C1EB-4189-B9DE-7A72604428CB}" type="pres">
      <dgm:prSet presAssocID="{D280D79E-238B-4881-88EA-4CF5A3F17713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E963-98F9-41FE-9B5C-070E7B158B72}" type="pres">
      <dgm:prSet presAssocID="{ACAC2430-082F-41AE-84A1-868540AF008D}" presName="sibTrans" presStyleCnt="0"/>
      <dgm:spPr/>
    </dgm:pt>
    <dgm:pt modelId="{151DE0C3-3EEE-4559-B8DC-BA62D1AB42FE}" type="pres">
      <dgm:prSet presAssocID="{CD13C37F-5996-4B94-BF39-CEA182EC8CDC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099E0-B19C-408D-9737-9DE3CF3B2075}" type="pres">
      <dgm:prSet presAssocID="{5967222D-2EB4-4FD5-8A8A-C8D20CCA54F8}" presName="sibTrans" presStyleCnt="0"/>
      <dgm:spPr/>
    </dgm:pt>
    <dgm:pt modelId="{25951150-5FE9-457D-B7D7-7B9CD676AB67}" type="pres">
      <dgm:prSet presAssocID="{6C93AD47-1407-4FBF-A1AF-B38915D5263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381F5C-0312-408E-9484-02E91FFE5C62}" type="presOf" srcId="{D280D79E-238B-4881-88EA-4CF5A3F17713}" destId="{7B24BFDD-C1EB-4189-B9DE-7A72604428CB}" srcOrd="0" destOrd="0" presId="urn:microsoft.com/office/officeart/2005/8/layout/hProcess9"/>
    <dgm:cxn modelId="{4FECFF7D-FEB8-48DD-95D4-44235893806A}" srcId="{C9B83876-98C9-46D4-BA6F-25135753DA3E}" destId="{CD13C37F-5996-4B94-BF39-CEA182EC8CDC}" srcOrd="1" destOrd="0" parTransId="{EA650C32-9C1B-4D7C-87C4-198CBB9E782C}" sibTransId="{5967222D-2EB4-4FD5-8A8A-C8D20CCA54F8}"/>
    <dgm:cxn modelId="{D41DE8B2-C490-47C7-8457-4AA989000410}" srcId="{C9B83876-98C9-46D4-BA6F-25135753DA3E}" destId="{6C93AD47-1407-4FBF-A1AF-B38915D52639}" srcOrd="2" destOrd="0" parTransId="{20E7D064-AC75-4B84-8D1F-39BB4A63F8F9}" sibTransId="{11CE3821-E323-4420-958D-56A4D7EB52CA}"/>
    <dgm:cxn modelId="{0BAD3AFE-F352-4C30-AF83-B5D521D49B2F}" type="presOf" srcId="{CD13C37F-5996-4B94-BF39-CEA182EC8CDC}" destId="{151DE0C3-3EEE-4559-B8DC-BA62D1AB42FE}" srcOrd="0" destOrd="0" presId="urn:microsoft.com/office/officeart/2005/8/layout/hProcess9"/>
    <dgm:cxn modelId="{DF6F932D-27BC-435F-93F4-83B7E757FB2B}" type="presOf" srcId="{C9B83876-98C9-46D4-BA6F-25135753DA3E}" destId="{537C2200-F620-455E-BB79-C0700B84B974}" srcOrd="0" destOrd="0" presId="urn:microsoft.com/office/officeart/2005/8/layout/hProcess9"/>
    <dgm:cxn modelId="{F50EC8CF-220C-4D8B-B91C-4E3102A0E771}" srcId="{C9B83876-98C9-46D4-BA6F-25135753DA3E}" destId="{D280D79E-238B-4881-88EA-4CF5A3F17713}" srcOrd="0" destOrd="0" parTransId="{1CE88184-3266-41B2-942B-38D165B2065A}" sibTransId="{ACAC2430-082F-41AE-84A1-868540AF008D}"/>
    <dgm:cxn modelId="{3CB41054-51E1-48B2-91E3-D04548B49C3B}" type="presOf" srcId="{6C93AD47-1407-4FBF-A1AF-B38915D52639}" destId="{25951150-5FE9-457D-B7D7-7B9CD676AB67}" srcOrd="0" destOrd="0" presId="urn:microsoft.com/office/officeart/2005/8/layout/hProcess9"/>
    <dgm:cxn modelId="{AAD496C0-CF0F-4545-94BC-F202BB75680F}" type="presParOf" srcId="{537C2200-F620-455E-BB79-C0700B84B974}" destId="{BC8B542E-EAC0-48D8-90C1-2CD691FAC987}" srcOrd="0" destOrd="0" presId="urn:microsoft.com/office/officeart/2005/8/layout/hProcess9"/>
    <dgm:cxn modelId="{5E3AA0E7-BE9F-4E8D-870F-CA4D348E97B6}" type="presParOf" srcId="{537C2200-F620-455E-BB79-C0700B84B974}" destId="{C5683425-9C53-4D2E-AFA5-2CC67A1C7122}" srcOrd="1" destOrd="0" presId="urn:microsoft.com/office/officeart/2005/8/layout/hProcess9"/>
    <dgm:cxn modelId="{33CAD6DB-9884-450F-956C-62B1F19392BB}" type="presParOf" srcId="{C5683425-9C53-4D2E-AFA5-2CC67A1C7122}" destId="{7B24BFDD-C1EB-4189-B9DE-7A72604428CB}" srcOrd="0" destOrd="0" presId="urn:microsoft.com/office/officeart/2005/8/layout/hProcess9"/>
    <dgm:cxn modelId="{239A429F-6FE1-4543-83D9-27FED7E3C2CD}" type="presParOf" srcId="{C5683425-9C53-4D2E-AFA5-2CC67A1C7122}" destId="{ABE8E963-98F9-41FE-9B5C-070E7B158B72}" srcOrd="1" destOrd="0" presId="urn:microsoft.com/office/officeart/2005/8/layout/hProcess9"/>
    <dgm:cxn modelId="{641018CA-D893-4156-B261-F49712365E23}" type="presParOf" srcId="{C5683425-9C53-4D2E-AFA5-2CC67A1C7122}" destId="{151DE0C3-3EEE-4559-B8DC-BA62D1AB42FE}" srcOrd="2" destOrd="0" presId="urn:microsoft.com/office/officeart/2005/8/layout/hProcess9"/>
    <dgm:cxn modelId="{4E7FB443-AD3B-44A3-B8E0-CB392B3E0D25}" type="presParOf" srcId="{C5683425-9C53-4D2E-AFA5-2CC67A1C7122}" destId="{C15099E0-B19C-408D-9737-9DE3CF3B2075}" srcOrd="3" destOrd="0" presId="urn:microsoft.com/office/officeart/2005/8/layout/hProcess9"/>
    <dgm:cxn modelId="{9C607A46-D327-4A9B-AD33-ADB3F5BFE927}" type="presParOf" srcId="{C5683425-9C53-4D2E-AFA5-2CC67A1C7122}" destId="{25951150-5FE9-457D-B7D7-7B9CD676AB6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83876-98C9-46D4-BA6F-25135753DA3E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</dgm:pt>
    <dgm:pt modelId="{D280D79E-238B-4881-88EA-4CF5A3F17713}">
      <dgm:prSet phldrT="[Text]"/>
      <dgm:spPr>
        <a:ln>
          <a:solidFill>
            <a:srgbClr val="FF3300"/>
          </a:solidFill>
        </a:ln>
      </dgm:spPr>
      <dgm:t>
        <a:bodyPr/>
        <a:lstStyle/>
        <a:p>
          <a:r>
            <a:rPr lang="de-DE" dirty="0" smtClean="0"/>
            <a:t>Blade design (Betz)</a:t>
          </a:r>
          <a:endParaRPr lang="en-US" dirty="0"/>
        </a:p>
      </dgm:t>
    </dgm:pt>
    <dgm:pt modelId="{1CE88184-3266-41B2-942B-38D165B2065A}" type="parTrans" cxnId="{F50EC8CF-220C-4D8B-B91C-4E3102A0E771}">
      <dgm:prSet/>
      <dgm:spPr/>
      <dgm:t>
        <a:bodyPr/>
        <a:lstStyle/>
        <a:p>
          <a:endParaRPr lang="en-US"/>
        </a:p>
      </dgm:t>
    </dgm:pt>
    <dgm:pt modelId="{ACAC2430-082F-41AE-84A1-868540AF008D}" type="sibTrans" cxnId="{F50EC8CF-220C-4D8B-B91C-4E3102A0E771}">
      <dgm:prSet/>
      <dgm:spPr/>
      <dgm:t>
        <a:bodyPr/>
        <a:lstStyle/>
        <a:p>
          <a:endParaRPr lang="en-US"/>
        </a:p>
      </dgm:t>
    </dgm:pt>
    <dgm:pt modelId="{CD13C37F-5996-4B94-BF39-CEA182EC8CDC}">
      <dgm:prSet phldrT="[Text]"/>
      <dgm:spPr/>
      <dgm:t>
        <a:bodyPr/>
        <a:lstStyle/>
        <a:p>
          <a:r>
            <a:rPr lang="de-DE" dirty="0" smtClean="0"/>
            <a:t>Blade design (Schmitz)</a:t>
          </a:r>
          <a:endParaRPr lang="en-US" dirty="0"/>
        </a:p>
      </dgm:t>
    </dgm:pt>
    <dgm:pt modelId="{EA650C32-9C1B-4D7C-87C4-198CBB9E782C}" type="parTrans" cxnId="{4FECFF7D-FEB8-48DD-95D4-44235893806A}">
      <dgm:prSet/>
      <dgm:spPr/>
      <dgm:t>
        <a:bodyPr/>
        <a:lstStyle/>
        <a:p>
          <a:endParaRPr lang="en-US"/>
        </a:p>
      </dgm:t>
    </dgm:pt>
    <dgm:pt modelId="{5967222D-2EB4-4FD5-8A8A-C8D20CCA54F8}" type="sibTrans" cxnId="{4FECFF7D-FEB8-48DD-95D4-44235893806A}">
      <dgm:prSet/>
      <dgm:spPr/>
      <dgm:t>
        <a:bodyPr/>
        <a:lstStyle/>
        <a:p>
          <a:endParaRPr lang="en-US"/>
        </a:p>
      </dgm:t>
    </dgm:pt>
    <dgm:pt modelId="{6C93AD47-1407-4FBF-A1AF-B38915D52639}">
      <dgm:prSet phldrT="[Text]"/>
      <dgm:spPr/>
      <dgm:t>
        <a:bodyPr/>
        <a:lstStyle/>
        <a:p>
          <a:r>
            <a:rPr lang="de-DE" dirty="0" smtClean="0"/>
            <a:t>Implementation in NREL codes</a:t>
          </a:r>
          <a:endParaRPr lang="en-US" dirty="0"/>
        </a:p>
      </dgm:t>
    </dgm:pt>
    <dgm:pt modelId="{20E7D064-AC75-4B84-8D1F-39BB4A63F8F9}" type="parTrans" cxnId="{D41DE8B2-C490-47C7-8457-4AA989000410}">
      <dgm:prSet/>
      <dgm:spPr/>
      <dgm:t>
        <a:bodyPr/>
        <a:lstStyle/>
        <a:p>
          <a:endParaRPr lang="en-US"/>
        </a:p>
      </dgm:t>
    </dgm:pt>
    <dgm:pt modelId="{11CE3821-E323-4420-958D-56A4D7EB52CA}" type="sibTrans" cxnId="{D41DE8B2-C490-47C7-8457-4AA989000410}">
      <dgm:prSet/>
      <dgm:spPr/>
      <dgm:t>
        <a:bodyPr/>
        <a:lstStyle/>
        <a:p>
          <a:endParaRPr lang="en-US"/>
        </a:p>
      </dgm:t>
    </dgm:pt>
    <dgm:pt modelId="{537C2200-F620-455E-BB79-C0700B84B974}" type="pres">
      <dgm:prSet presAssocID="{C9B83876-98C9-46D4-BA6F-25135753DA3E}" presName="CompostProcess" presStyleCnt="0">
        <dgm:presLayoutVars>
          <dgm:dir/>
          <dgm:resizeHandles val="exact"/>
        </dgm:presLayoutVars>
      </dgm:prSet>
      <dgm:spPr/>
    </dgm:pt>
    <dgm:pt modelId="{BC8B542E-EAC0-48D8-90C1-2CD691FAC987}" type="pres">
      <dgm:prSet presAssocID="{C9B83876-98C9-46D4-BA6F-25135753DA3E}" presName="arrow" presStyleLbl="bgShp" presStyleIdx="0" presStyleCnt="1"/>
      <dgm:spPr>
        <a:solidFill>
          <a:srgbClr val="99CCFF"/>
        </a:solidFill>
      </dgm:spPr>
    </dgm:pt>
    <dgm:pt modelId="{C5683425-9C53-4D2E-AFA5-2CC67A1C7122}" type="pres">
      <dgm:prSet presAssocID="{C9B83876-98C9-46D4-BA6F-25135753DA3E}" presName="linearProcess" presStyleCnt="0"/>
      <dgm:spPr/>
    </dgm:pt>
    <dgm:pt modelId="{7B24BFDD-C1EB-4189-B9DE-7A72604428CB}" type="pres">
      <dgm:prSet presAssocID="{D280D79E-238B-4881-88EA-4CF5A3F17713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E963-98F9-41FE-9B5C-070E7B158B72}" type="pres">
      <dgm:prSet presAssocID="{ACAC2430-082F-41AE-84A1-868540AF008D}" presName="sibTrans" presStyleCnt="0"/>
      <dgm:spPr/>
    </dgm:pt>
    <dgm:pt modelId="{151DE0C3-3EEE-4559-B8DC-BA62D1AB42FE}" type="pres">
      <dgm:prSet presAssocID="{CD13C37F-5996-4B94-BF39-CEA182EC8CDC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099E0-B19C-408D-9737-9DE3CF3B2075}" type="pres">
      <dgm:prSet presAssocID="{5967222D-2EB4-4FD5-8A8A-C8D20CCA54F8}" presName="sibTrans" presStyleCnt="0"/>
      <dgm:spPr/>
    </dgm:pt>
    <dgm:pt modelId="{25951150-5FE9-457D-B7D7-7B9CD676AB67}" type="pres">
      <dgm:prSet presAssocID="{6C93AD47-1407-4FBF-A1AF-B38915D5263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91F3E5-8422-4436-BD24-6DFD9C30F46C}" type="presOf" srcId="{6C93AD47-1407-4FBF-A1AF-B38915D52639}" destId="{25951150-5FE9-457D-B7D7-7B9CD676AB67}" srcOrd="0" destOrd="0" presId="urn:microsoft.com/office/officeart/2005/8/layout/hProcess9"/>
    <dgm:cxn modelId="{4FECFF7D-FEB8-48DD-95D4-44235893806A}" srcId="{C9B83876-98C9-46D4-BA6F-25135753DA3E}" destId="{CD13C37F-5996-4B94-BF39-CEA182EC8CDC}" srcOrd="1" destOrd="0" parTransId="{EA650C32-9C1B-4D7C-87C4-198CBB9E782C}" sibTransId="{5967222D-2EB4-4FD5-8A8A-C8D20CCA54F8}"/>
    <dgm:cxn modelId="{D41DE8B2-C490-47C7-8457-4AA989000410}" srcId="{C9B83876-98C9-46D4-BA6F-25135753DA3E}" destId="{6C93AD47-1407-4FBF-A1AF-B38915D52639}" srcOrd="2" destOrd="0" parTransId="{20E7D064-AC75-4B84-8D1F-39BB4A63F8F9}" sibTransId="{11CE3821-E323-4420-958D-56A4D7EB52CA}"/>
    <dgm:cxn modelId="{3369A8FC-2756-4522-A44A-EF2E02E8ABE9}" type="presOf" srcId="{D280D79E-238B-4881-88EA-4CF5A3F17713}" destId="{7B24BFDD-C1EB-4189-B9DE-7A72604428CB}" srcOrd="0" destOrd="0" presId="urn:microsoft.com/office/officeart/2005/8/layout/hProcess9"/>
    <dgm:cxn modelId="{43CE57C1-B8A3-4339-95D9-95DC4D5A8671}" type="presOf" srcId="{C9B83876-98C9-46D4-BA6F-25135753DA3E}" destId="{537C2200-F620-455E-BB79-C0700B84B974}" srcOrd="0" destOrd="0" presId="urn:microsoft.com/office/officeart/2005/8/layout/hProcess9"/>
    <dgm:cxn modelId="{586B232E-D08C-4DAA-8679-EE1DF4C165E9}" type="presOf" srcId="{CD13C37F-5996-4B94-BF39-CEA182EC8CDC}" destId="{151DE0C3-3EEE-4559-B8DC-BA62D1AB42FE}" srcOrd="0" destOrd="0" presId="urn:microsoft.com/office/officeart/2005/8/layout/hProcess9"/>
    <dgm:cxn modelId="{F50EC8CF-220C-4D8B-B91C-4E3102A0E771}" srcId="{C9B83876-98C9-46D4-BA6F-25135753DA3E}" destId="{D280D79E-238B-4881-88EA-4CF5A3F17713}" srcOrd="0" destOrd="0" parTransId="{1CE88184-3266-41B2-942B-38D165B2065A}" sibTransId="{ACAC2430-082F-41AE-84A1-868540AF008D}"/>
    <dgm:cxn modelId="{B2A3E48F-0128-4AA8-8577-B6DA3D502AB4}" type="presParOf" srcId="{537C2200-F620-455E-BB79-C0700B84B974}" destId="{BC8B542E-EAC0-48D8-90C1-2CD691FAC987}" srcOrd="0" destOrd="0" presId="urn:microsoft.com/office/officeart/2005/8/layout/hProcess9"/>
    <dgm:cxn modelId="{C542CADB-2B66-4B52-AC9E-D67AF1F18E34}" type="presParOf" srcId="{537C2200-F620-455E-BB79-C0700B84B974}" destId="{C5683425-9C53-4D2E-AFA5-2CC67A1C7122}" srcOrd="1" destOrd="0" presId="urn:microsoft.com/office/officeart/2005/8/layout/hProcess9"/>
    <dgm:cxn modelId="{1353601F-30FB-4266-BBCF-74B7C352057B}" type="presParOf" srcId="{C5683425-9C53-4D2E-AFA5-2CC67A1C7122}" destId="{7B24BFDD-C1EB-4189-B9DE-7A72604428CB}" srcOrd="0" destOrd="0" presId="urn:microsoft.com/office/officeart/2005/8/layout/hProcess9"/>
    <dgm:cxn modelId="{A9E672A5-2460-4EDD-A5DB-4B1119315F7B}" type="presParOf" srcId="{C5683425-9C53-4D2E-AFA5-2CC67A1C7122}" destId="{ABE8E963-98F9-41FE-9B5C-070E7B158B72}" srcOrd="1" destOrd="0" presId="urn:microsoft.com/office/officeart/2005/8/layout/hProcess9"/>
    <dgm:cxn modelId="{FA075739-AF78-4F01-9119-C0020A7AD3FA}" type="presParOf" srcId="{C5683425-9C53-4D2E-AFA5-2CC67A1C7122}" destId="{151DE0C3-3EEE-4559-B8DC-BA62D1AB42FE}" srcOrd="2" destOrd="0" presId="urn:microsoft.com/office/officeart/2005/8/layout/hProcess9"/>
    <dgm:cxn modelId="{AF805C3B-3FB7-4C67-A5AD-D76079970BBE}" type="presParOf" srcId="{C5683425-9C53-4D2E-AFA5-2CC67A1C7122}" destId="{C15099E0-B19C-408D-9737-9DE3CF3B2075}" srcOrd="3" destOrd="0" presId="urn:microsoft.com/office/officeart/2005/8/layout/hProcess9"/>
    <dgm:cxn modelId="{F4FAFBDD-87F8-4293-9807-616BA641B646}" type="presParOf" srcId="{C5683425-9C53-4D2E-AFA5-2CC67A1C7122}" destId="{25951150-5FE9-457D-B7D7-7B9CD676AB6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B83876-98C9-46D4-BA6F-25135753DA3E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</dgm:pt>
    <dgm:pt modelId="{D280D79E-238B-4881-88EA-4CF5A3F17713}">
      <dgm:prSet phldrT="[Text]"/>
      <dgm:spPr>
        <a:ln>
          <a:solidFill>
            <a:srgbClr val="FF3300"/>
          </a:solidFill>
        </a:ln>
      </dgm:spPr>
      <dgm:t>
        <a:bodyPr/>
        <a:lstStyle/>
        <a:p>
          <a:r>
            <a:rPr lang="de-DE" dirty="0" smtClean="0"/>
            <a:t>Blade design (Betz)</a:t>
          </a:r>
          <a:endParaRPr lang="en-US" dirty="0"/>
        </a:p>
      </dgm:t>
    </dgm:pt>
    <dgm:pt modelId="{1CE88184-3266-41B2-942B-38D165B2065A}" type="parTrans" cxnId="{F50EC8CF-220C-4D8B-B91C-4E3102A0E771}">
      <dgm:prSet/>
      <dgm:spPr/>
      <dgm:t>
        <a:bodyPr/>
        <a:lstStyle/>
        <a:p>
          <a:endParaRPr lang="en-US"/>
        </a:p>
      </dgm:t>
    </dgm:pt>
    <dgm:pt modelId="{ACAC2430-082F-41AE-84A1-868540AF008D}" type="sibTrans" cxnId="{F50EC8CF-220C-4D8B-B91C-4E3102A0E771}">
      <dgm:prSet/>
      <dgm:spPr/>
      <dgm:t>
        <a:bodyPr/>
        <a:lstStyle/>
        <a:p>
          <a:endParaRPr lang="en-US"/>
        </a:p>
      </dgm:t>
    </dgm:pt>
    <dgm:pt modelId="{CD13C37F-5996-4B94-BF39-CEA182EC8CDC}">
      <dgm:prSet phldrT="[Text]"/>
      <dgm:spPr/>
      <dgm:t>
        <a:bodyPr/>
        <a:lstStyle/>
        <a:p>
          <a:r>
            <a:rPr lang="de-DE" dirty="0" smtClean="0"/>
            <a:t>Blade design (Schmitz)</a:t>
          </a:r>
          <a:endParaRPr lang="en-US" dirty="0"/>
        </a:p>
      </dgm:t>
    </dgm:pt>
    <dgm:pt modelId="{EA650C32-9C1B-4D7C-87C4-198CBB9E782C}" type="parTrans" cxnId="{4FECFF7D-FEB8-48DD-95D4-44235893806A}">
      <dgm:prSet/>
      <dgm:spPr/>
      <dgm:t>
        <a:bodyPr/>
        <a:lstStyle/>
        <a:p>
          <a:endParaRPr lang="en-US"/>
        </a:p>
      </dgm:t>
    </dgm:pt>
    <dgm:pt modelId="{5967222D-2EB4-4FD5-8A8A-C8D20CCA54F8}" type="sibTrans" cxnId="{4FECFF7D-FEB8-48DD-95D4-44235893806A}">
      <dgm:prSet/>
      <dgm:spPr/>
      <dgm:t>
        <a:bodyPr/>
        <a:lstStyle/>
        <a:p>
          <a:endParaRPr lang="en-US"/>
        </a:p>
      </dgm:t>
    </dgm:pt>
    <dgm:pt modelId="{6C93AD47-1407-4FBF-A1AF-B38915D52639}">
      <dgm:prSet phldrT="[Text]"/>
      <dgm:spPr/>
      <dgm:t>
        <a:bodyPr/>
        <a:lstStyle/>
        <a:p>
          <a:r>
            <a:rPr lang="de-DE" dirty="0" smtClean="0"/>
            <a:t>Implementation in NREL codes</a:t>
          </a:r>
          <a:endParaRPr lang="en-US" dirty="0"/>
        </a:p>
      </dgm:t>
    </dgm:pt>
    <dgm:pt modelId="{20E7D064-AC75-4B84-8D1F-39BB4A63F8F9}" type="parTrans" cxnId="{D41DE8B2-C490-47C7-8457-4AA989000410}">
      <dgm:prSet/>
      <dgm:spPr/>
      <dgm:t>
        <a:bodyPr/>
        <a:lstStyle/>
        <a:p>
          <a:endParaRPr lang="en-US"/>
        </a:p>
      </dgm:t>
    </dgm:pt>
    <dgm:pt modelId="{11CE3821-E323-4420-958D-56A4D7EB52CA}" type="sibTrans" cxnId="{D41DE8B2-C490-47C7-8457-4AA989000410}">
      <dgm:prSet/>
      <dgm:spPr/>
      <dgm:t>
        <a:bodyPr/>
        <a:lstStyle/>
        <a:p>
          <a:endParaRPr lang="en-US"/>
        </a:p>
      </dgm:t>
    </dgm:pt>
    <dgm:pt modelId="{537C2200-F620-455E-BB79-C0700B84B974}" type="pres">
      <dgm:prSet presAssocID="{C9B83876-98C9-46D4-BA6F-25135753DA3E}" presName="CompostProcess" presStyleCnt="0">
        <dgm:presLayoutVars>
          <dgm:dir/>
          <dgm:resizeHandles val="exact"/>
        </dgm:presLayoutVars>
      </dgm:prSet>
      <dgm:spPr/>
    </dgm:pt>
    <dgm:pt modelId="{BC8B542E-EAC0-48D8-90C1-2CD691FAC987}" type="pres">
      <dgm:prSet presAssocID="{C9B83876-98C9-46D4-BA6F-25135753DA3E}" presName="arrow" presStyleLbl="bgShp" presStyleIdx="0" presStyleCnt="1"/>
      <dgm:spPr>
        <a:solidFill>
          <a:srgbClr val="99CCFF"/>
        </a:solidFill>
      </dgm:spPr>
    </dgm:pt>
    <dgm:pt modelId="{C5683425-9C53-4D2E-AFA5-2CC67A1C7122}" type="pres">
      <dgm:prSet presAssocID="{C9B83876-98C9-46D4-BA6F-25135753DA3E}" presName="linearProcess" presStyleCnt="0"/>
      <dgm:spPr/>
    </dgm:pt>
    <dgm:pt modelId="{7B24BFDD-C1EB-4189-B9DE-7A72604428CB}" type="pres">
      <dgm:prSet presAssocID="{D280D79E-238B-4881-88EA-4CF5A3F17713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E963-98F9-41FE-9B5C-070E7B158B72}" type="pres">
      <dgm:prSet presAssocID="{ACAC2430-082F-41AE-84A1-868540AF008D}" presName="sibTrans" presStyleCnt="0"/>
      <dgm:spPr/>
    </dgm:pt>
    <dgm:pt modelId="{151DE0C3-3EEE-4559-B8DC-BA62D1AB42FE}" type="pres">
      <dgm:prSet presAssocID="{CD13C37F-5996-4B94-BF39-CEA182EC8CDC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099E0-B19C-408D-9737-9DE3CF3B2075}" type="pres">
      <dgm:prSet presAssocID="{5967222D-2EB4-4FD5-8A8A-C8D20CCA54F8}" presName="sibTrans" presStyleCnt="0"/>
      <dgm:spPr/>
    </dgm:pt>
    <dgm:pt modelId="{25951150-5FE9-457D-B7D7-7B9CD676AB67}" type="pres">
      <dgm:prSet presAssocID="{6C93AD47-1407-4FBF-A1AF-B38915D5263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ECFF7D-FEB8-48DD-95D4-44235893806A}" srcId="{C9B83876-98C9-46D4-BA6F-25135753DA3E}" destId="{CD13C37F-5996-4B94-BF39-CEA182EC8CDC}" srcOrd="1" destOrd="0" parTransId="{EA650C32-9C1B-4D7C-87C4-198CBB9E782C}" sibTransId="{5967222D-2EB4-4FD5-8A8A-C8D20CCA54F8}"/>
    <dgm:cxn modelId="{D41DE8B2-C490-47C7-8457-4AA989000410}" srcId="{C9B83876-98C9-46D4-BA6F-25135753DA3E}" destId="{6C93AD47-1407-4FBF-A1AF-B38915D52639}" srcOrd="2" destOrd="0" parTransId="{20E7D064-AC75-4B84-8D1F-39BB4A63F8F9}" sibTransId="{11CE3821-E323-4420-958D-56A4D7EB52CA}"/>
    <dgm:cxn modelId="{596E67B1-0455-4C88-BCC4-2FA5AE68F738}" type="presOf" srcId="{CD13C37F-5996-4B94-BF39-CEA182EC8CDC}" destId="{151DE0C3-3EEE-4559-B8DC-BA62D1AB42FE}" srcOrd="0" destOrd="0" presId="urn:microsoft.com/office/officeart/2005/8/layout/hProcess9"/>
    <dgm:cxn modelId="{F50EC8CF-220C-4D8B-B91C-4E3102A0E771}" srcId="{C9B83876-98C9-46D4-BA6F-25135753DA3E}" destId="{D280D79E-238B-4881-88EA-4CF5A3F17713}" srcOrd="0" destOrd="0" parTransId="{1CE88184-3266-41B2-942B-38D165B2065A}" sibTransId="{ACAC2430-082F-41AE-84A1-868540AF008D}"/>
    <dgm:cxn modelId="{8463A843-DD1F-4DFE-A19A-ACBEC4F790CC}" type="presOf" srcId="{6C93AD47-1407-4FBF-A1AF-B38915D52639}" destId="{25951150-5FE9-457D-B7D7-7B9CD676AB67}" srcOrd="0" destOrd="0" presId="urn:microsoft.com/office/officeart/2005/8/layout/hProcess9"/>
    <dgm:cxn modelId="{4C48BE1F-C126-4475-AA07-5F5397B58EA1}" type="presOf" srcId="{C9B83876-98C9-46D4-BA6F-25135753DA3E}" destId="{537C2200-F620-455E-BB79-C0700B84B974}" srcOrd="0" destOrd="0" presId="urn:microsoft.com/office/officeart/2005/8/layout/hProcess9"/>
    <dgm:cxn modelId="{C3F26183-E6CC-4F51-8FCD-53719B45C5EE}" type="presOf" srcId="{D280D79E-238B-4881-88EA-4CF5A3F17713}" destId="{7B24BFDD-C1EB-4189-B9DE-7A72604428CB}" srcOrd="0" destOrd="0" presId="urn:microsoft.com/office/officeart/2005/8/layout/hProcess9"/>
    <dgm:cxn modelId="{64A1C83E-400D-4D78-B651-2380313A8E45}" type="presParOf" srcId="{537C2200-F620-455E-BB79-C0700B84B974}" destId="{BC8B542E-EAC0-48D8-90C1-2CD691FAC987}" srcOrd="0" destOrd="0" presId="urn:microsoft.com/office/officeart/2005/8/layout/hProcess9"/>
    <dgm:cxn modelId="{8F5EFD1A-A85E-4164-BC18-1C6371CFFB1C}" type="presParOf" srcId="{537C2200-F620-455E-BB79-C0700B84B974}" destId="{C5683425-9C53-4D2E-AFA5-2CC67A1C7122}" srcOrd="1" destOrd="0" presId="urn:microsoft.com/office/officeart/2005/8/layout/hProcess9"/>
    <dgm:cxn modelId="{CDD4FDF4-6594-491E-8DBF-1D196CC06AC2}" type="presParOf" srcId="{C5683425-9C53-4D2E-AFA5-2CC67A1C7122}" destId="{7B24BFDD-C1EB-4189-B9DE-7A72604428CB}" srcOrd="0" destOrd="0" presId="urn:microsoft.com/office/officeart/2005/8/layout/hProcess9"/>
    <dgm:cxn modelId="{B6D3D8B4-4CBF-4AA6-B29B-310AC3ADB025}" type="presParOf" srcId="{C5683425-9C53-4D2E-AFA5-2CC67A1C7122}" destId="{ABE8E963-98F9-41FE-9B5C-070E7B158B72}" srcOrd="1" destOrd="0" presId="urn:microsoft.com/office/officeart/2005/8/layout/hProcess9"/>
    <dgm:cxn modelId="{CA418609-7E92-4C55-88F4-6D6CF0651A10}" type="presParOf" srcId="{C5683425-9C53-4D2E-AFA5-2CC67A1C7122}" destId="{151DE0C3-3EEE-4559-B8DC-BA62D1AB42FE}" srcOrd="2" destOrd="0" presId="urn:microsoft.com/office/officeart/2005/8/layout/hProcess9"/>
    <dgm:cxn modelId="{7D833900-8692-47AF-834C-17A6DDB71C90}" type="presParOf" srcId="{C5683425-9C53-4D2E-AFA5-2CC67A1C7122}" destId="{C15099E0-B19C-408D-9737-9DE3CF3B2075}" srcOrd="3" destOrd="0" presId="urn:microsoft.com/office/officeart/2005/8/layout/hProcess9"/>
    <dgm:cxn modelId="{F1310CAB-CB39-4893-B0D7-3E59BEF7C09B}" type="presParOf" srcId="{C5683425-9C53-4D2E-AFA5-2CC67A1C7122}" destId="{25951150-5FE9-457D-B7D7-7B9CD676AB6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B83876-98C9-46D4-BA6F-25135753DA3E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</dgm:pt>
    <dgm:pt modelId="{D280D79E-238B-4881-88EA-4CF5A3F17713}">
      <dgm:prSet phldrT="[Text]" custT="1"/>
      <dgm:spPr/>
      <dgm:t>
        <a:bodyPr/>
        <a:lstStyle/>
        <a:p>
          <a:r>
            <a:rPr lang="de-DE" sz="2400" dirty="0" smtClean="0"/>
            <a:t>Blade design (Betz)</a:t>
          </a:r>
          <a:endParaRPr lang="en-US" sz="2400" dirty="0"/>
        </a:p>
      </dgm:t>
    </dgm:pt>
    <dgm:pt modelId="{1CE88184-3266-41B2-942B-38D165B2065A}" type="parTrans" cxnId="{F50EC8CF-220C-4D8B-B91C-4E3102A0E771}">
      <dgm:prSet/>
      <dgm:spPr/>
      <dgm:t>
        <a:bodyPr/>
        <a:lstStyle/>
        <a:p>
          <a:endParaRPr lang="en-US"/>
        </a:p>
      </dgm:t>
    </dgm:pt>
    <dgm:pt modelId="{ACAC2430-082F-41AE-84A1-868540AF008D}" type="sibTrans" cxnId="{F50EC8CF-220C-4D8B-B91C-4E3102A0E771}">
      <dgm:prSet/>
      <dgm:spPr/>
      <dgm:t>
        <a:bodyPr/>
        <a:lstStyle/>
        <a:p>
          <a:endParaRPr lang="en-US"/>
        </a:p>
      </dgm:t>
    </dgm:pt>
    <dgm:pt modelId="{CD13C37F-5996-4B94-BF39-CEA182EC8CDC}">
      <dgm:prSet phldrT="[Text]" custT="1"/>
      <dgm:spPr/>
      <dgm:t>
        <a:bodyPr/>
        <a:lstStyle/>
        <a:p>
          <a:r>
            <a:rPr lang="de-DE" sz="2400" dirty="0" smtClean="0"/>
            <a:t>Blade design (Schmitz)</a:t>
          </a:r>
          <a:endParaRPr lang="en-US" sz="2400" dirty="0"/>
        </a:p>
      </dgm:t>
    </dgm:pt>
    <dgm:pt modelId="{EA650C32-9C1B-4D7C-87C4-198CBB9E782C}" type="parTrans" cxnId="{4FECFF7D-FEB8-48DD-95D4-44235893806A}">
      <dgm:prSet/>
      <dgm:spPr/>
      <dgm:t>
        <a:bodyPr/>
        <a:lstStyle/>
        <a:p>
          <a:endParaRPr lang="en-US"/>
        </a:p>
      </dgm:t>
    </dgm:pt>
    <dgm:pt modelId="{5967222D-2EB4-4FD5-8A8A-C8D20CCA54F8}" type="sibTrans" cxnId="{4FECFF7D-FEB8-48DD-95D4-44235893806A}">
      <dgm:prSet/>
      <dgm:spPr/>
      <dgm:t>
        <a:bodyPr/>
        <a:lstStyle/>
        <a:p>
          <a:endParaRPr lang="en-US"/>
        </a:p>
      </dgm:t>
    </dgm:pt>
    <dgm:pt modelId="{6C93AD47-1407-4FBF-A1AF-B38915D52639}">
      <dgm:prSet phldrT="[Text]" custT="1"/>
      <dgm:spPr/>
      <dgm:t>
        <a:bodyPr/>
        <a:lstStyle/>
        <a:p>
          <a:r>
            <a:rPr lang="de-DE" sz="2400" dirty="0" smtClean="0"/>
            <a:t>Implementation in NREL codes</a:t>
          </a:r>
          <a:endParaRPr lang="en-US" sz="2400" dirty="0"/>
        </a:p>
      </dgm:t>
    </dgm:pt>
    <dgm:pt modelId="{20E7D064-AC75-4B84-8D1F-39BB4A63F8F9}" type="parTrans" cxnId="{D41DE8B2-C490-47C7-8457-4AA989000410}">
      <dgm:prSet/>
      <dgm:spPr/>
      <dgm:t>
        <a:bodyPr/>
        <a:lstStyle/>
        <a:p>
          <a:endParaRPr lang="en-US"/>
        </a:p>
      </dgm:t>
    </dgm:pt>
    <dgm:pt modelId="{11CE3821-E323-4420-958D-56A4D7EB52CA}" type="sibTrans" cxnId="{D41DE8B2-C490-47C7-8457-4AA989000410}">
      <dgm:prSet/>
      <dgm:spPr/>
      <dgm:t>
        <a:bodyPr/>
        <a:lstStyle/>
        <a:p>
          <a:endParaRPr lang="en-US"/>
        </a:p>
      </dgm:t>
    </dgm:pt>
    <dgm:pt modelId="{F1944290-1F71-9C48-BC8B-A78AC9BC2B64}">
      <dgm:prSet phldrT="[Text]" custT="1"/>
      <dgm:spPr>
        <a:ln w="38100" cmpd="sng">
          <a:solidFill>
            <a:srgbClr val="FF0000"/>
          </a:solidFill>
        </a:ln>
      </dgm:spPr>
      <dgm:t>
        <a:bodyPr/>
        <a:lstStyle/>
        <a:p>
          <a:r>
            <a:rPr lang="en-GB" sz="2400" noProof="0" dirty="0" smtClean="0">
              <a:solidFill>
                <a:srgbClr val="FF0000"/>
              </a:solidFill>
            </a:rPr>
            <a:t>Blade design for recent variable speed turbines</a:t>
          </a:r>
          <a:endParaRPr lang="en-GB" sz="2400" noProof="0" dirty="0">
            <a:solidFill>
              <a:srgbClr val="FF0000"/>
            </a:solidFill>
          </a:endParaRPr>
        </a:p>
      </dgm:t>
    </dgm:pt>
    <dgm:pt modelId="{548E9095-EB93-1B46-A837-361011795F3D}" type="parTrans" cxnId="{8E89B01E-04A3-4341-B690-FB3694461FEA}">
      <dgm:prSet/>
      <dgm:spPr/>
      <dgm:t>
        <a:bodyPr/>
        <a:lstStyle/>
        <a:p>
          <a:endParaRPr lang="de-DE"/>
        </a:p>
      </dgm:t>
    </dgm:pt>
    <dgm:pt modelId="{1B45760B-7DC1-DF40-9683-7099FE4B1731}" type="sibTrans" cxnId="{8E89B01E-04A3-4341-B690-FB3694461FEA}">
      <dgm:prSet/>
      <dgm:spPr/>
      <dgm:t>
        <a:bodyPr/>
        <a:lstStyle/>
        <a:p>
          <a:endParaRPr lang="de-DE"/>
        </a:p>
      </dgm:t>
    </dgm:pt>
    <dgm:pt modelId="{537C2200-F620-455E-BB79-C0700B84B974}" type="pres">
      <dgm:prSet presAssocID="{C9B83876-98C9-46D4-BA6F-25135753DA3E}" presName="CompostProcess" presStyleCnt="0">
        <dgm:presLayoutVars>
          <dgm:dir/>
          <dgm:resizeHandles val="exact"/>
        </dgm:presLayoutVars>
      </dgm:prSet>
      <dgm:spPr/>
    </dgm:pt>
    <dgm:pt modelId="{BC8B542E-EAC0-48D8-90C1-2CD691FAC987}" type="pres">
      <dgm:prSet presAssocID="{C9B83876-98C9-46D4-BA6F-25135753DA3E}" presName="arrow" presStyleLbl="bgShp" presStyleIdx="0" presStyleCnt="1" custScaleX="117647" custLinFactNeighborX="188"/>
      <dgm:spPr>
        <a:solidFill>
          <a:srgbClr val="99CCFF"/>
        </a:solidFill>
      </dgm:spPr>
    </dgm:pt>
    <dgm:pt modelId="{C5683425-9C53-4D2E-AFA5-2CC67A1C7122}" type="pres">
      <dgm:prSet presAssocID="{C9B83876-98C9-46D4-BA6F-25135753DA3E}" presName="linearProcess" presStyleCnt="0"/>
      <dgm:spPr/>
    </dgm:pt>
    <dgm:pt modelId="{7B24BFDD-C1EB-4189-B9DE-7A72604428CB}" type="pres">
      <dgm:prSet presAssocID="{D280D79E-238B-4881-88EA-4CF5A3F17713}" presName="textNode" presStyleLbl="node1" presStyleIdx="0" presStyleCnt="4" custScaleX="59171" custScaleY="831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E963-98F9-41FE-9B5C-070E7B158B72}" type="pres">
      <dgm:prSet presAssocID="{ACAC2430-082F-41AE-84A1-868540AF008D}" presName="sibTrans" presStyleCnt="0"/>
      <dgm:spPr/>
    </dgm:pt>
    <dgm:pt modelId="{151DE0C3-3EEE-4559-B8DC-BA62D1AB42FE}" type="pres">
      <dgm:prSet presAssocID="{CD13C37F-5996-4B94-BF39-CEA182EC8CDC}" presName="textNode" presStyleLbl="node1" presStyleIdx="1" presStyleCnt="4" custScaleX="73907" custScaleY="782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099E0-B19C-408D-9737-9DE3CF3B2075}" type="pres">
      <dgm:prSet presAssocID="{5967222D-2EB4-4FD5-8A8A-C8D20CCA54F8}" presName="sibTrans" presStyleCnt="0"/>
      <dgm:spPr/>
    </dgm:pt>
    <dgm:pt modelId="{C2637B83-997E-8140-BA7A-A1B0F2DC5C01}" type="pres">
      <dgm:prSet presAssocID="{F1944290-1F71-9C48-BC8B-A78AC9BC2B64}" presName="textNode" presStyleLbl="node1" presStyleIdx="2" presStyleCnt="4" custScaleX="110329" custScaleY="7829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8E00E13-3759-FC41-AC53-D7D3803352C3}" type="pres">
      <dgm:prSet presAssocID="{1B45760B-7DC1-DF40-9683-7099FE4B1731}" presName="sibTrans" presStyleCnt="0"/>
      <dgm:spPr/>
    </dgm:pt>
    <dgm:pt modelId="{25951150-5FE9-457D-B7D7-7B9CD676AB67}" type="pres">
      <dgm:prSet presAssocID="{6C93AD47-1407-4FBF-A1AF-B38915D52639}" presName="textNode" presStyleLbl="node1" presStyleIdx="3" presStyleCnt="4" custScaleX="1123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ECFF7D-FEB8-48DD-95D4-44235893806A}" srcId="{C9B83876-98C9-46D4-BA6F-25135753DA3E}" destId="{CD13C37F-5996-4B94-BF39-CEA182EC8CDC}" srcOrd="1" destOrd="0" parTransId="{EA650C32-9C1B-4D7C-87C4-198CBB9E782C}" sibTransId="{5967222D-2EB4-4FD5-8A8A-C8D20CCA54F8}"/>
    <dgm:cxn modelId="{690C2280-A8F0-CF46-A9EC-4846D70830D5}" type="presOf" srcId="{CD13C37F-5996-4B94-BF39-CEA182EC8CDC}" destId="{151DE0C3-3EEE-4559-B8DC-BA62D1AB42FE}" srcOrd="0" destOrd="0" presId="urn:microsoft.com/office/officeart/2005/8/layout/hProcess9"/>
    <dgm:cxn modelId="{D41DE8B2-C490-47C7-8457-4AA989000410}" srcId="{C9B83876-98C9-46D4-BA6F-25135753DA3E}" destId="{6C93AD47-1407-4FBF-A1AF-B38915D52639}" srcOrd="3" destOrd="0" parTransId="{20E7D064-AC75-4B84-8D1F-39BB4A63F8F9}" sibTransId="{11CE3821-E323-4420-958D-56A4D7EB52CA}"/>
    <dgm:cxn modelId="{9129D469-DE8C-B744-89E5-8A661DA7BD46}" type="presOf" srcId="{D280D79E-238B-4881-88EA-4CF5A3F17713}" destId="{7B24BFDD-C1EB-4189-B9DE-7A72604428CB}" srcOrd="0" destOrd="0" presId="urn:microsoft.com/office/officeart/2005/8/layout/hProcess9"/>
    <dgm:cxn modelId="{CA3C5318-2F33-D442-B153-9E63B63E97B9}" type="presOf" srcId="{6C93AD47-1407-4FBF-A1AF-B38915D52639}" destId="{25951150-5FE9-457D-B7D7-7B9CD676AB67}" srcOrd="0" destOrd="0" presId="urn:microsoft.com/office/officeart/2005/8/layout/hProcess9"/>
    <dgm:cxn modelId="{1F7EC3D1-6670-6940-83A8-56522964B8C6}" type="presOf" srcId="{C9B83876-98C9-46D4-BA6F-25135753DA3E}" destId="{537C2200-F620-455E-BB79-C0700B84B974}" srcOrd="0" destOrd="0" presId="urn:microsoft.com/office/officeart/2005/8/layout/hProcess9"/>
    <dgm:cxn modelId="{F50EC8CF-220C-4D8B-B91C-4E3102A0E771}" srcId="{C9B83876-98C9-46D4-BA6F-25135753DA3E}" destId="{D280D79E-238B-4881-88EA-4CF5A3F17713}" srcOrd="0" destOrd="0" parTransId="{1CE88184-3266-41B2-942B-38D165B2065A}" sibTransId="{ACAC2430-082F-41AE-84A1-868540AF008D}"/>
    <dgm:cxn modelId="{8E89B01E-04A3-4341-B690-FB3694461FEA}" srcId="{C9B83876-98C9-46D4-BA6F-25135753DA3E}" destId="{F1944290-1F71-9C48-BC8B-A78AC9BC2B64}" srcOrd="2" destOrd="0" parTransId="{548E9095-EB93-1B46-A837-361011795F3D}" sibTransId="{1B45760B-7DC1-DF40-9683-7099FE4B1731}"/>
    <dgm:cxn modelId="{04371A99-C5B4-8E47-B456-D468F1A1D70A}" type="presOf" srcId="{F1944290-1F71-9C48-BC8B-A78AC9BC2B64}" destId="{C2637B83-997E-8140-BA7A-A1B0F2DC5C01}" srcOrd="0" destOrd="0" presId="urn:microsoft.com/office/officeart/2005/8/layout/hProcess9"/>
    <dgm:cxn modelId="{2ADE9489-FAA2-1B40-A3EA-1A1F0936074D}" type="presParOf" srcId="{537C2200-F620-455E-BB79-C0700B84B974}" destId="{BC8B542E-EAC0-48D8-90C1-2CD691FAC987}" srcOrd="0" destOrd="0" presId="urn:microsoft.com/office/officeart/2005/8/layout/hProcess9"/>
    <dgm:cxn modelId="{E5206E35-A726-3343-98B7-4E610DF7FD3D}" type="presParOf" srcId="{537C2200-F620-455E-BB79-C0700B84B974}" destId="{C5683425-9C53-4D2E-AFA5-2CC67A1C7122}" srcOrd="1" destOrd="0" presId="urn:microsoft.com/office/officeart/2005/8/layout/hProcess9"/>
    <dgm:cxn modelId="{134320CF-9818-8247-8D77-DCDA97366FCC}" type="presParOf" srcId="{C5683425-9C53-4D2E-AFA5-2CC67A1C7122}" destId="{7B24BFDD-C1EB-4189-B9DE-7A72604428CB}" srcOrd="0" destOrd="0" presId="urn:microsoft.com/office/officeart/2005/8/layout/hProcess9"/>
    <dgm:cxn modelId="{06B7356F-7265-8D4E-8EF6-88401D395EBC}" type="presParOf" srcId="{C5683425-9C53-4D2E-AFA5-2CC67A1C7122}" destId="{ABE8E963-98F9-41FE-9B5C-070E7B158B72}" srcOrd="1" destOrd="0" presId="urn:microsoft.com/office/officeart/2005/8/layout/hProcess9"/>
    <dgm:cxn modelId="{DE580C7B-49FC-7045-97DA-98B5A37CC7C8}" type="presParOf" srcId="{C5683425-9C53-4D2E-AFA5-2CC67A1C7122}" destId="{151DE0C3-3EEE-4559-B8DC-BA62D1AB42FE}" srcOrd="2" destOrd="0" presId="urn:microsoft.com/office/officeart/2005/8/layout/hProcess9"/>
    <dgm:cxn modelId="{025C8273-2F63-1D40-B117-6992773AFD45}" type="presParOf" srcId="{C5683425-9C53-4D2E-AFA5-2CC67A1C7122}" destId="{C15099E0-B19C-408D-9737-9DE3CF3B2075}" srcOrd="3" destOrd="0" presId="urn:microsoft.com/office/officeart/2005/8/layout/hProcess9"/>
    <dgm:cxn modelId="{73A710CA-DB48-BA4E-8AE9-96B319C6304A}" type="presParOf" srcId="{C5683425-9C53-4D2E-AFA5-2CC67A1C7122}" destId="{C2637B83-997E-8140-BA7A-A1B0F2DC5C01}" srcOrd="4" destOrd="0" presId="urn:microsoft.com/office/officeart/2005/8/layout/hProcess9"/>
    <dgm:cxn modelId="{4A7DCFC9-ED85-C744-9C53-8C35E2661706}" type="presParOf" srcId="{C5683425-9C53-4D2E-AFA5-2CC67A1C7122}" destId="{68E00E13-3759-FC41-AC53-D7D3803352C3}" srcOrd="5" destOrd="0" presId="urn:microsoft.com/office/officeart/2005/8/layout/hProcess9"/>
    <dgm:cxn modelId="{8ABEE3CA-A0DC-2747-AE9E-806C1933B51B}" type="presParOf" srcId="{C5683425-9C53-4D2E-AFA5-2CC67A1C7122}" destId="{25951150-5FE9-457D-B7D7-7B9CD676AB6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B83876-98C9-46D4-BA6F-25135753DA3E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</dgm:pt>
    <dgm:pt modelId="{D280D79E-238B-4881-88EA-4CF5A3F17713}">
      <dgm:prSet phldrT="[Text]" custT="1"/>
      <dgm:spPr/>
      <dgm:t>
        <a:bodyPr/>
        <a:lstStyle/>
        <a:p>
          <a:r>
            <a:rPr lang="de-DE" sz="2400" dirty="0" smtClean="0"/>
            <a:t>Blade design (Betz)</a:t>
          </a:r>
          <a:endParaRPr lang="en-US" sz="2400" dirty="0"/>
        </a:p>
      </dgm:t>
    </dgm:pt>
    <dgm:pt modelId="{1CE88184-3266-41B2-942B-38D165B2065A}" type="parTrans" cxnId="{F50EC8CF-220C-4D8B-B91C-4E3102A0E771}">
      <dgm:prSet/>
      <dgm:spPr/>
      <dgm:t>
        <a:bodyPr/>
        <a:lstStyle/>
        <a:p>
          <a:endParaRPr lang="en-US"/>
        </a:p>
      </dgm:t>
    </dgm:pt>
    <dgm:pt modelId="{ACAC2430-082F-41AE-84A1-868540AF008D}" type="sibTrans" cxnId="{F50EC8CF-220C-4D8B-B91C-4E3102A0E771}">
      <dgm:prSet/>
      <dgm:spPr/>
      <dgm:t>
        <a:bodyPr/>
        <a:lstStyle/>
        <a:p>
          <a:endParaRPr lang="en-US"/>
        </a:p>
      </dgm:t>
    </dgm:pt>
    <dgm:pt modelId="{CD13C37F-5996-4B94-BF39-CEA182EC8CDC}">
      <dgm:prSet phldrT="[Text]" custT="1"/>
      <dgm:spPr/>
      <dgm:t>
        <a:bodyPr/>
        <a:lstStyle/>
        <a:p>
          <a:r>
            <a:rPr lang="de-DE" sz="2400" dirty="0" smtClean="0"/>
            <a:t>Blade design (Schmitz)</a:t>
          </a:r>
          <a:endParaRPr lang="en-US" sz="2400" dirty="0"/>
        </a:p>
      </dgm:t>
    </dgm:pt>
    <dgm:pt modelId="{EA650C32-9C1B-4D7C-87C4-198CBB9E782C}" type="parTrans" cxnId="{4FECFF7D-FEB8-48DD-95D4-44235893806A}">
      <dgm:prSet/>
      <dgm:spPr/>
      <dgm:t>
        <a:bodyPr/>
        <a:lstStyle/>
        <a:p>
          <a:endParaRPr lang="en-US"/>
        </a:p>
      </dgm:t>
    </dgm:pt>
    <dgm:pt modelId="{5967222D-2EB4-4FD5-8A8A-C8D20CCA54F8}" type="sibTrans" cxnId="{4FECFF7D-FEB8-48DD-95D4-44235893806A}">
      <dgm:prSet/>
      <dgm:spPr/>
      <dgm:t>
        <a:bodyPr/>
        <a:lstStyle/>
        <a:p>
          <a:endParaRPr lang="en-US"/>
        </a:p>
      </dgm:t>
    </dgm:pt>
    <dgm:pt modelId="{6C93AD47-1407-4FBF-A1AF-B38915D52639}">
      <dgm:prSet phldrT="[Text]" custT="1"/>
      <dgm:spPr>
        <a:ln w="57150" cmpd="sng">
          <a:solidFill>
            <a:srgbClr val="FF0000"/>
          </a:solidFill>
        </a:ln>
      </dgm:spPr>
      <dgm:t>
        <a:bodyPr/>
        <a:lstStyle/>
        <a:p>
          <a:r>
            <a:rPr lang="de-DE" sz="2400" dirty="0" smtClean="0">
              <a:solidFill>
                <a:srgbClr val="FF0000"/>
              </a:solidFill>
            </a:rPr>
            <a:t>Implementation in NREL codes</a:t>
          </a:r>
          <a:endParaRPr lang="en-US" sz="2400" dirty="0">
            <a:solidFill>
              <a:srgbClr val="FF0000"/>
            </a:solidFill>
          </a:endParaRPr>
        </a:p>
      </dgm:t>
    </dgm:pt>
    <dgm:pt modelId="{20E7D064-AC75-4B84-8D1F-39BB4A63F8F9}" type="parTrans" cxnId="{D41DE8B2-C490-47C7-8457-4AA989000410}">
      <dgm:prSet/>
      <dgm:spPr/>
      <dgm:t>
        <a:bodyPr/>
        <a:lstStyle/>
        <a:p>
          <a:endParaRPr lang="en-US"/>
        </a:p>
      </dgm:t>
    </dgm:pt>
    <dgm:pt modelId="{11CE3821-E323-4420-958D-56A4D7EB52CA}" type="sibTrans" cxnId="{D41DE8B2-C490-47C7-8457-4AA989000410}">
      <dgm:prSet/>
      <dgm:spPr/>
      <dgm:t>
        <a:bodyPr/>
        <a:lstStyle/>
        <a:p>
          <a:endParaRPr lang="en-US"/>
        </a:p>
      </dgm:t>
    </dgm:pt>
    <dgm:pt modelId="{F1944290-1F71-9C48-BC8B-A78AC9BC2B64}">
      <dgm:prSet phldrT="[Text]" custT="1"/>
      <dgm:spPr/>
      <dgm:t>
        <a:bodyPr/>
        <a:lstStyle/>
        <a:p>
          <a:r>
            <a:rPr lang="en-GB" sz="2400" noProof="0" dirty="0" smtClean="0"/>
            <a:t>Blade design for recent variable speed turbines</a:t>
          </a:r>
          <a:endParaRPr lang="en-GB" sz="2400" noProof="0" dirty="0"/>
        </a:p>
      </dgm:t>
    </dgm:pt>
    <dgm:pt modelId="{548E9095-EB93-1B46-A837-361011795F3D}" type="parTrans" cxnId="{8E89B01E-04A3-4341-B690-FB3694461FEA}">
      <dgm:prSet/>
      <dgm:spPr/>
      <dgm:t>
        <a:bodyPr/>
        <a:lstStyle/>
        <a:p>
          <a:endParaRPr lang="de-DE"/>
        </a:p>
      </dgm:t>
    </dgm:pt>
    <dgm:pt modelId="{1B45760B-7DC1-DF40-9683-7099FE4B1731}" type="sibTrans" cxnId="{8E89B01E-04A3-4341-B690-FB3694461FEA}">
      <dgm:prSet/>
      <dgm:spPr/>
      <dgm:t>
        <a:bodyPr/>
        <a:lstStyle/>
        <a:p>
          <a:endParaRPr lang="de-DE"/>
        </a:p>
      </dgm:t>
    </dgm:pt>
    <dgm:pt modelId="{537C2200-F620-455E-BB79-C0700B84B974}" type="pres">
      <dgm:prSet presAssocID="{C9B83876-98C9-46D4-BA6F-25135753DA3E}" presName="CompostProcess" presStyleCnt="0">
        <dgm:presLayoutVars>
          <dgm:dir/>
          <dgm:resizeHandles val="exact"/>
        </dgm:presLayoutVars>
      </dgm:prSet>
      <dgm:spPr/>
    </dgm:pt>
    <dgm:pt modelId="{BC8B542E-EAC0-48D8-90C1-2CD691FAC987}" type="pres">
      <dgm:prSet presAssocID="{C9B83876-98C9-46D4-BA6F-25135753DA3E}" presName="arrow" presStyleLbl="bgShp" presStyleIdx="0" presStyleCnt="1" custScaleX="117647" custLinFactNeighborX="188"/>
      <dgm:spPr>
        <a:solidFill>
          <a:srgbClr val="99CCFF"/>
        </a:solidFill>
      </dgm:spPr>
    </dgm:pt>
    <dgm:pt modelId="{C5683425-9C53-4D2E-AFA5-2CC67A1C7122}" type="pres">
      <dgm:prSet presAssocID="{C9B83876-98C9-46D4-BA6F-25135753DA3E}" presName="linearProcess" presStyleCnt="0"/>
      <dgm:spPr/>
    </dgm:pt>
    <dgm:pt modelId="{7B24BFDD-C1EB-4189-B9DE-7A72604428CB}" type="pres">
      <dgm:prSet presAssocID="{D280D79E-238B-4881-88EA-4CF5A3F17713}" presName="textNode" presStyleLbl="node1" presStyleIdx="0" presStyleCnt="4" custScaleX="59171" custScaleY="831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E963-98F9-41FE-9B5C-070E7B158B72}" type="pres">
      <dgm:prSet presAssocID="{ACAC2430-082F-41AE-84A1-868540AF008D}" presName="sibTrans" presStyleCnt="0"/>
      <dgm:spPr/>
    </dgm:pt>
    <dgm:pt modelId="{151DE0C3-3EEE-4559-B8DC-BA62D1AB42FE}" type="pres">
      <dgm:prSet presAssocID="{CD13C37F-5996-4B94-BF39-CEA182EC8CDC}" presName="textNode" presStyleLbl="node1" presStyleIdx="1" presStyleCnt="4" custScaleX="73907" custScaleY="782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099E0-B19C-408D-9737-9DE3CF3B2075}" type="pres">
      <dgm:prSet presAssocID="{5967222D-2EB4-4FD5-8A8A-C8D20CCA54F8}" presName="sibTrans" presStyleCnt="0"/>
      <dgm:spPr/>
    </dgm:pt>
    <dgm:pt modelId="{C2637B83-997E-8140-BA7A-A1B0F2DC5C01}" type="pres">
      <dgm:prSet presAssocID="{F1944290-1F71-9C48-BC8B-A78AC9BC2B64}" presName="textNode" presStyleLbl="node1" presStyleIdx="2" presStyleCnt="4" custScaleX="110329" custScaleY="7829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8E00E13-3759-FC41-AC53-D7D3803352C3}" type="pres">
      <dgm:prSet presAssocID="{1B45760B-7DC1-DF40-9683-7099FE4B1731}" presName="sibTrans" presStyleCnt="0"/>
      <dgm:spPr/>
    </dgm:pt>
    <dgm:pt modelId="{25951150-5FE9-457D-B7D7-7B9CD676AB67}" type="pres">
      <dgm:prSet presAssocID="{6C93AD47-1407-4FBF-A1AF-B38915D52639}" presName="textNode" presStyleLbl="node1" presStyleIdx="3" presStyleCnt="4" custScaleX="1123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397BD2-4678-9B4C-B54B-D98C1F579571}" type="presOf" srcId="{C9B83876-98C9-46D4-BA6F-25135753DA3E}" destId="{537C2200-F620-455E-BB79-C0700B84B974}" srcOrd="0" destOrd="0" presId="urn:microsoft.com/office/officeart/2005/8/layout/hProcess9"/>
    <dgm:cxn modelId="{4FECFF7D-FEB8-48DD-95D4-44235893806A}" srcId="{C9B83876-98C9-46D4-BA6F-25135753DA3E}" destId="{CD13C37F-5996-4B94-BF39-CEA182EC8CDC}" srcOrd="1" destOrd="0" parTransId="{EA650C32-9C1B-4D7C-87C4-198CBB9E782C}" sibTransId="{5967222D-2EB4-4FD5-8A8A-C8D20CCA54F8}"/>
    <dgm:cxn modelId="{D41DE8B2-C490-47C7-8457-4AA989000410}" srcId="{C9B83876-98C9-46D4-BA6F-25135753DA3E}" destId="{6C93AD47-1407-4FBF-A1AF-B38915D52639}" srcOrd="3" destOrd="0" parTransId="{20E7D064-AC75-4B84-8D1F-39BB4A63F8F9}" sibTransId="{11CE3821-E323-4420-958D-56A4D7EB52CA}"/>
    <dgm:cxn modelId="{06D19DCE-13C7-4B47-865A-329F49729B1F}" type="presOf" srcId="{D280D79E-238B-4881-88EA-4CF5A3F17713}" destId="{7B24BFDD-C1EB-4189-B9DE-7A72604428CB}" srcOrd="0" destOrd="0" presId="urn:microsoft.com/office/officeart/2005/8/layout/hProcess9"/>
    <dgm:cxn modelId="{6D37BB92-B789-F545-82EE-26ECC97696A6}" type="presOf" srcId="{CD13C37F-5996-4B94-BF39-CEA182EC8CDC}" destId="{151DE0C3-3EEE-4559-B8DC-BA62D1AB42FE}" srcOrd="0" destOrd="0" presId="urn:microsoft.com/office/officeart/2005/8/layout/hProcess9"/>
    <dgm:cxn modelId="{B0CEA269-A645-8E45-ACD6-0F1C3198A867}" type="presOf" srcId="{F1944290-1F71-9C48-BC8B-A78AC9BC2B64}" destId="{C2637B83-997E-8140-BA7A-A1B0F2DC5C01}" srcOrd="0" destOrd="0" presId="urn:microsoft.com/office/officeart/2005/8/layout/hProcess9"/>
    <dgm:cxn modelId="{F50EC8CF-220C-4D8B-B91C-4E3102A0E771}" srcId="{C9B83876-98C9-46D4-BA6F-25135753DA3E}" destId="{D280D79E-238B-4881-88EA-4CF5A3F17713}" srcOrd="0" destOrd="0" parTransId="{1CE88184-3266-41B2-942B-38D165B2065A}" sibTransId="{ACAC2430-082F-41AE-84A1-868540AF008D}"/>
    <dgm:cxn modelId="{4DD1632B-BFB4-2249-89C8-CFFE6E07C1F9}" type="presOf" srcId="{6C93AD47-1407-4FBF-A1AF-B38915D52639}" destId="{25951150-5FE9-457D-B7D7-7B9CD676AB67}" srcOrd="0" destOrd="0" presId="urn:microsoft.com/office/officeart/2005/8/layout/hProcess9"/>
    <dgm:cxn modelId="{8E89B01E-04A3-4341-B690-FB3694461FEA}" srcId="{C9B83876-98C9-46D4-BA6F-25135753DA3E}" destId="{F1944290-1F71-9C48-BC8B-A78AC9BC2B64}" srcOrd="2" destOrd="0" parTransId="{548E9095-EB93-1B46-A837-361011795F3D}" sibTransId="{1B45760B-7DC1-DF40-9683-7099FE4B1731}"/>
    <dgm:cxn modelId="{02F1EC3B-8422-B94E-868A-7165571FDF2A}" type="presParOf" srcId="{537C2200-F620-455E-BB79-C0700B84B974}" destId="{BC8B542E-EAC0-48D8-90C1-2CD691FAC987}" srcOrd="0" destOrd="0" presId="urn:microsoft.com/office/officeart/2005/8/layout/hProcess9"/>
    <dgm:cxn modelId="{65668EBF-488F-1845-93AE-885B7E56BB04}" type="presParOf" srcId="{537C2200-F620-455E-BB79-C0700B84B974}" destId="{C5683425-9C53-4D2E-AFA5-2CC67A1C7122}" srcOrd="1" destOrd="0" presId="urn:microsoft.com/office/officeart/2005/8/layout/hProcess9"/>
    <dgm:cxn modelId="{E1D5BD75-8B0E-884A-8AE2-A50EB928B051}" type="presParOf" srcId="{C5683425-9C53-4D2E-AFA5-2CC67A1C7122}" destId="{7B24BFDD-C1EB-4189-B9DE-7A72604428CB}" srcOrd="0" destOrd="0" presId="urn:microsoft.com/office/officeart/2005/8/layout/hProcess9"/>
    <dgm:cxn modelId="{105504B3-2C93-7F4F-B7D6-20D37E7D97EC}" type="presParOf" srcId="{C5683425-9C53-4D2E-AFA5-2CC67A1C7122}" destId="{ABE8E963-98F9-41FE-9B5C-070E7B158B72}" srcOrd="1" destOrd="0" presId="urn:microsoft.com/office/officeart/2005/8/layout/hProcess9"/>
    <dgm:cxn modelId="{893A4DD7-8031-F640-86F0-FE95E26DE67B}" type="presParOf" srcId="{C5683425-9C53-4D2E-AFA5-2CC67A1C7122}" destId="{151DE0C3-3EEE-4559-B8DC-BA62D1AB42FE}" srcOrd="2" destOrd="0" presId="urn:microsoft.com/office/officeart/2005/8/layout/hProcess9"/>
    <dgm:cxn modelId="{9C51E6A0-DFC0-8F45-8EE7-2B390B9AB93A}" type="presParOf" srcId="{C5683425-9C53-4D2E-AFA5-2CC67A1C7122}" destId="{C15099E0-B19C-408D-9737-9DE3CF3B2075}" srcOrd="3" destOrd="0" presId="urn:microsoft.com/office/officeart/2005/8/layout/hProcess9"/>
    <dgm:cxn modelId="{54AB44D4-6D89-484F-964B-67EAB3BBD6C6}" type="presParOf" srcId="{C5683425-9C53-4D2E-AFA5-2CC67A1C7122}" destId="{C2637B83-997E-8140-BA7A-A1B0F2DC5C01}" srcOrd="4" destOrd="0" presId="urn:microsoft.com/office/officeart/2005/8/layout/hProcess9"/>
    <dgm:cxn modelId="{09E4FC52-4903-5049-A088-67E335E458F0}" type="presParOf" srcId="{C5683425-9C53-4D2E-AFA5-2CC67A1C7122}" destId="{68E00E13-3759-FC41-AC53-D7D3803352C3}" srcOrd="5" destOrd="0" presId="urn:microsoft.com/office/officeart/2005/8/layout/hProcess9"/>
    <dgm:cxn modelId="{D977CACC-F42D-074C-8FB3-49B354A5D1A7}" type="presParOf" srcId="{C5683425-9C53-4D2E-AFA5-2CC67A1C7122}" destId="{25951150-5FE9-457D-B7D7-7B9CD676AB6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B542E-EAC0-48D8-90C1-2CD691FAC987}">
      <dsp:nvSpPr>
        <dsp:cNvPr id="0" name=""/>
        <dsp:cNvSpPr/>
      </dsp:nvSpPr>
      <dsp:spPr>
        <a:xfrm>
          <a:off x="4" y="0"/>
          <a:ext cx="9114843" cy="4402667"/>
        </a:xfrm>
        <a:prstGeom prst="rightArrow">
          <a:avLst/>
        </a:prstGeom>
        <a:solidFill>
          <a:srgbClr val="99CC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4BFDD-C1EB-4189-B9DE-7A72604428CB}">
      <dsp:nvSpPr>
        <dsp:cNvPr id="0" name=""/>
        <dsp:cNvSpPr/>
      </dsp:nvSpPr>
      <dsp:spPr>
        <a:xfrm>
          <a:off x="1213" y="1469161"/>
          <a:ext cx="1328848" cy="1464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Blade design (Betz)</a:t>
          </a:r>
          <a:endParaRPr lang="en-US" sz="2400" kern="1200" dirty="0"/>
        </a:p>
      </dsp:txBody>
      <dsp:txXfrm>
        <a:off x="66082" y="1534030"/>
        <a:ext cx="1199110" cy="1334606"/>
      </dsp:txXfrm>
    </dsp:sp>
    <dsp:sp modelId="{151DE0C3-3EEE-4559-B8DC-BA62D1AB42FE}">
      <dsp:nvSpPr>
        <dsp:cNvPr id="0" name=""/>
        <dsp:cNvSpPr/>
      </dsp:nvSpPr>
      <dsp:spPr>
        <a:xfrm>
          <a:off x="1704358" y="1511963"/>
          <a:ext cx="1659786" cy="13787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Blade design (Schmitz)</a:t>
          </a:r>
          <a:endParaRPr lang="en-US" sz="2400" kern="1200" dirty="0"/>
        </a:p>
      </dsp:txBody>
      <dsp:txXfrm>
        <a:off x="1771662" y="1579267"/>
        <a:ext cx="1525178" cy="1244131"/>
      </dsp:txXfrm>
    </dsp:sp>
    <dsp:sp modelId="{C2637B83-997E-8140-BA7A-A1B0F2DC5C01}">
      <dsp:nvSpPr>
        <dsp:cNvPr id="0" name=""/>
        <dsp:cNvSpPr/>
      </dsp:nvSpPr>
      <dsp:spPr>
        <a:xfrm>
          <a:off x="3738441" y="1511963"/>
          <a:ext cx="2477743" cy="13787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noProof="0" dirty="0" smtClean="0"/>
            <a:t>Blade design for recent variable speed turbines</a:t>
          </a:r>
          <a:endParaRPr lang="en-GB" sz="2400" kern="1200" noProof="0" dirty="0"/>
        </a:p>
      </dsp:txBody>
      <dsp:txXfrm>
        <a:off x="3805745" y="1579267"/>
        <a:ext cx="2343135" cy="1244131"/>
      </dsp:txXfrm>
    </dsp:sp>
    <dsp:sp modelId="{25951150-5FE9-457D-B7D7-7B9CD676AB67}">
      <dsp:nvSpPr>
        <dsp:cNvPr id="0" name=""/>
        <dsp:cNvSpPr/>
      </dsp:nvSpPr>
      <dsp:spPr>
        <a:xfrm>
          <a:off x="6590481" y="1320800"/>
          <a:ext cx="2523153" cy="17610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Implementation in NREL codes</a:t>
          </a:r>
          <a:endParaRPr lang="en-US" sz="2400" kern="1200" dirty="0"/>
        </a:p>
      </dsp:txBody>
      <dsp:txXfrm>
        <a:off x="6676449" y="1406768"/>
        <a:ext cx="2351217" cy="1589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B542E-EAC0-48D8-90C1-2CD691FAC987}">
      <dsp:nvSpPr>
        <dsp:cNvPr id="0" name=""/>
        <dsp:cNvSpPr/>
      </dsp:nvSpPr>
      <dsp:spPr>
        <a:xfrm>
          <a:off x="643016" y="0"/>
          <a:ext cx="7287517" cy="999610"/>
        </a:xfrm>
        <a:prstGeom prst="rightArrow">
          <a:avLst/>
        </a:prstGeom>
        <a:solidFill>
          <a:srgbClr val="99CC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4BFDD-C1EB-4189-B9DE-7A72604428CB}">
      <dsp:nvSpPr>
        <dsp:cNvPr id="0" name=""/>
        <dsp:cNvSpPr/>
      </dsp:nvSpPr>
      <dsp:spPr>
        <a:xfrm>
          <a:off x="4526" y="299882"/>
          <a:ext cx="2754221" cy="3998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33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Blade design (Betz)</a:t>
          </a:r>
          <a:endParaRPr lang="en-US" sz="1400" kern="1200" dirty="0"/>
        </a:p>
      </dsp:txBody>
      <dsp:txXfrm>
        <a:off x="24045" y="319401"/>
        <a:ext cx="2715183" cy="360806"/>
      </dsp:txXfrm>
    </dsp:sp>
    <dsp:sp modelId="{151DE0C3-3EEE-4559-B8DC-BA62D1AB42FE}">
      <dsp:nvSpPr>
        <dsp:cNvPr id="0" name=""/>
        <dsp:cNvSpPr/>
      </dsp:nvSpPr>
      <dsp:spPr>
        <a:xfrm>
          <a:off x="2909664" y="299882"/>
          <a:ext cx="2754221" cy="3998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Blade design (Schmitz)</a:t>
          </a:r>
          <a:endParaRPr lang="en-US" sz="1400" kern="1200" dirty="0"/>
        </a:p>
      </dsp:txBody>
      <dsp:txXfrm>
        <a:off x="2929183" y="319401"/>
        <a:ext cx="2715183" cy="360806"/>
      </dsp:txXfrm>
    </dsp:sp>
    <dsp:sp modelId="{25951150-5FE9-457D-B7D7-7B9CD676AB67}">
      <dsp:nvSpPr>
        <dsp:cNvPr id="0" name=""/>
        <dsp:cNvSpPr/>
      </dsp:nvSpPr>
      <dsp:spPr>
        <a:xfrm>
          <a:off x="5814802" y="299882"/>
          <a:ext cx="2754221" cy="3998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Implementation in NREL codes</a:t>
          </a:r>
          <a:endParaRPr lang="en-US" sz="1400" kern="1200" dirty="0"/>
        </a:p>
      </dsp:txBody>
      <dsp:txXfrm>
        <a:off x="5834321" y="319401"/>
        <a:ext cx="2715183" cy="3608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B542E-EAC0-48D8-90C1-2CD691FAC987}">
      <dsp:nvSpPr>
        <dsp:cNvPr id="0" name=""/>
        <dsp:cNvSpPr/>
      </dsp:nvSpPr>
      <dsp:spPr>
        <a:xfrm>
          <a:off x="643016" y="0"/>
          <a:ext cx="7287517" cy="999610"/>
        </a:xfrm>
        <a:prstGeom prst="rightArrow">
          <a:avLst/>
        </a:prstGeom>
        <a:solidFill>
          <a:srgbClr val="99CC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4BFDD-C1EB-4189-B9DE-7A72604428CB}">
      <dsp:nvSpPr>
        <dsp:cNvPr id="0" name=""/>
        <dsp:cNvSpPr/>
      </dsp:nvSpPr>
      <dsp:spPr>
        <a:xfrm>
          <a:off x="4526" y="299882"/>
          <a:ext cx="2754221" cy="3998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33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Blade design (Betz)</a:t>
          </a:r>
          <a:endParaRPr lang="en-US" sz="1400" kern="1200" dirty="0"/>
        </a:p>
      </dsp:txBody>
      <dsp:txXfrm>
        <a:off x="24045" y="319401"/>
        <a:ext cx="2715183" cy="360806"/>
      </dsp:txXfrm>
    </dsp:sp>
    <dsp:sp modelId="{151DE0C3-3EEE-4559-B8DC-BA62D1AB42FE}">
      <dsp:nvSpPr>
        <dsp:cNvPr id="0" name=""/>
        <dsp:cNvSpPr/>
      </dsp:nvSpPr>
      <dsp:spPr>
        <a:xfrm>
          <a:off x="2909664" y="299882"/>
          <a:ext cx="2754221" cy="3998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Blade design (Schmitz)</a:t>
          </a:r>
          <a:endParaRPr lang="en-US" sz="1400" kern="1200" dirty="0"/>
        </a:p>
      </dsp:txBody>
      <dsp:txXfrm>
        <a:off x="2929183" y="319401"/>
        <a:ext cx="2715183" cy="360806"/>
      </dsp:txXfrm>
    </dsp:sp>
    <dsp:sp modelId="{25951150-5FE9-457D-B7D7-7B9CD676AB67}">
      <dsp:nvSpPr>
        <dsp:cNvPr id="0" name=""/>
        <dsp:cNvSpPr/>
      </dsp:nvSpPr>
      <dsp:spPr>
        <a:xfrm>
          <a:off x="5814802" y="299882"/>
          <a:ext cx="2754221" cy="3998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Implementation in NREL codes</a:t>
          </a:r>
          <a:endParaRPr lang="en-US" sz="1400" kern="1200" dirty="0"/>
        </a:p>
      </dsp:txBody>
      <dsp:txXfrm>
        <a:off x="5834321" y="319401"/>
        <a:ext cx="2715183" cy="360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B542E-EAC0-48D8-90C1-2CD691FAC987}">
      <dsp:nvSpPr>
        <dsp:cNvPr id="0" name=""/>
        <dsp:cNvSpPr/>
      </dsp:nvSpPr>
      <dsp:spPr>
        <a:xfrm>
          <a:off x="643016" y="0"/>
          <a:ext cx="7287517" cy="999610"/>
        </a:xfrm>
        <a:prstGeom prst="rightArrow">
          <a:avLst/>
        </a:prstGeom>
        <a:solidFill>
          <a:srgbClr val="99CC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4BFDD-C1EB-4189-B9DE-7A72604428CB}">
      <dsp:nvSpPr>
        <dsp:cNvPr id="0" name=""/>
        <dsp:cNvSpPr/>
      </dsp:nvSpPr>
      <dsp:spPr>
        <a:xfrm>
          <a:off x="4526" y="299882"/>
          <a:ext cx="2754221" cy="3998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F33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Blade design (Betz)</a:t>
          </a:r>
          <a:endParaRPr lang="en-US" sz="1400" kern="1200" dirty="0"/>
        </a:p>
      </dsp:txBody>
      <dsp:txXfrm>
        <a:off x="24045" y="319401"/>
        <a:ext cx="2715183" cy="360806"/>
      </dsp:txXfrm>
    </dsp:sp>
    <dsp:sp modelId="{151DE0C3-3EEE-4559-B8DC-BA62D1AB42FE}">
      <dsp:nvSpPr>
        <dsp:cNvPr id="0" name=""/>
        <dsp:cNvSpPr/>
      </dsp:nvSpPr>
      <dsp:spPr>
        <a:xfrm>
          <a:off x="2909664" y="299882"/>
          <a:ext cx="2754221" cy="3998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Blade design (Schmitz)</a:t>
          </a:r>
          <a:endParaRPr lang="en-US" sz="1400" kern="1200" dirty="0"/>
        </a:p>
      </dsp:txBody>
      <dsp:txXfrm>
        <a:off x="2929183" y="319401"/>
        <a:ext cx="2715183" cy="360806"/>
      </dsp:txXfrm>
    </dsp:sp>
    <dsp:sp modelId="{25951150-5FE9-457D-B7D7-7B9CD676AB67}">
      <dsp:nvSpPr>
        <dsp:cNvPr id="0" name=""/>
        <dsp:cNvSpPr/>
      </dsp:nvSpPr>
      <dsp:spPr>
        <a:xfrm>
          <a:off x="5814802" y="299882"/>
          <a:ext cx="2754221" cy="3998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Implementation in NREL codes</a:t>
          </a:r>
          <a:endParaRPr lang="en-US" sz="1400" kern="1200" dirty="0"/>
        </a:p>
      </dsp:txBody>
      <dsp:txXfrm>
        <a:off x="5834321" y="319401"/>
        <a:ext cx="2715183" cy="3608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B542E-EAC0-48D8-90C1-2CD691FAC987}">
      <dsp:nvSpPr>
        <dsp:cNvPr id="0" name=""/>
        <dsp:cNvSpPr/>
      </dsp:nvSpPr>
      <dsp:spPr>
        <a:xfrm>
          <a:off x="4" y="0"/>
          <a:ext cx="9114843" cy="4402667"/>
        </a:xfrm>
        <a:prstGeom prst="rightArrow">
          <a:avLst/>
        </a:prstGeom>
        <a:solidFill>
          <a:srgbClr val="99CC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4BFDD-C1EB-4189-B9DE-7A72604428CB}">
      <dsp:nvSpPr>
        <dsp:cNvPr id="0" name=""/>
        <dsp:cNvSpPr/>
      </dsp:nvSpPr>
      <dsp:spPr>
        <a:xfrm>
          <a:off x="1213" y="1469161"/>
          <a:ext cx="1328848" cy="1464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Blade design (Betz)</a:t>
          </a:r>
          <a:endParaRPr lang="en-US" sz="2400" kern="1200" dirty="0"/>
        </a:p>
      </dsp:txBody>
      <dsp:txXfrm>
        <a:off x="66082" y="1534030"/>
        <a:ext cx="1199110" cy="1334606"/>
      </dsp:txXfrm>
    </dsp:sp>
    <dsp:sp modelId="{151DE0C3-3EEE-4559-B8DC-BA62D1AB42FE}">
      <dsp:nvSpPr>
        <dsp:cNvPr id="0" name=""/>
        <dsp:cNvSpPr/>
      </dsp:nvSpPr>
      <dsp:spPr>
        <a:xfrm>
          <a:off x="1704358" y="1511963"/>
          <a:ext cx="1659786" cy="13787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Blade design (Schmitz)</a:t>
          </a:r>
          <a:endParaRPr lang="en-US" sz="2400" kern="1200" dirty="0"/>
        </a:p>
      </dsp:txBody>
      <dsp:txXfrm>
        <a:off x="1771662" y="1579267"/>
        <a:ext cx="1525178" cy="1244131"/>
      </dsp:txXfrm>
    </dsp:sp>
    <dsp:sp modelId="{C2637B83-997E-8140-BA7A-A1B0F2DC5C01}">
      <dsp:nvSpPr>
        <dsp:cNvPr id="0" name=""/>
        <dsp:cNvSpPr/>
      </dsp:nvSpPr>
      <dsp:spPr>
        <a:xfrm>
          <a:off x="3738441" y="1511963"/>
          <a:ext cx="2477743" cy="13787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noProof="0" dirty="0" smtClean="0">
              <a:solidFill>
                <a:srgbClr val="FF0000"/>
              </a:solidFill>
            </a:rPr>
            <a:t>Blade design for recent variable speed turbines</a:t>
          </a:r>
          <a:endParaRPr lang="en-GB" sz="2400" kern="1200" noProof="0" dirty="0">
            <a:solidFill>
              <a:srgbClr val="FF0000"/>
            </a:solidFill>
          </a:endParaRPr>
        </a:p>
      </dsp:txBody>
      <dsp:txXfrm>
        <a:off x="3805745" y="1579267"/>
        <a:ext cx="2343135" cy="1244131"/>
      </dsp:txXfrm>
    </dsp:sp>
    <dsp:sp modelId="{25951150-5FE9-457D-B7D7-7B9CD676AB67}">
      <dsp:nvSpPr>
        <dsp:cNvPr id="0" name=""/>
        <dsp:cNvSpPr/>
      </dsp:nvSpPr>
      <dsp:spPr>
        <a:xfrm>
          <a:off x="6590481" y="1320800"/>
          <a:ext cx="2523153" cy="17610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Implementation in NREL codes</a:t>
          </a:r>
          <a:endParaRPr lang="en-US" sz="2400" kern="1200" dirty="0"/>
        </a:p>
      </dsp:txBody>
      <dsp:txXfrm>
        <a:off x="6676449" y="1406768"/>
        <a:ext cx="2351217" cy="15891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B542E-EAC0-48D8-90C1-2CD691FAC987}">
      <dsp:nvSpPr>
        <dsp:cNvPr id="0" name=""/>
        <dsp:cNvSpPr/>
      </dsp:nvSpPr>
      <dsp:spPr>
        <a:xfrm>
          <a:off x="4" y="0"/>
          <a:ext cx="9114843" cy="4402667"/>
        </a:xfrm>
        <a:prstGeom prst="rightArrow">
          <a:avLst/>
        </a:prstGeom>
        <a:solidFill>
          <a:srgbClr val="99CC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4BFDD-C1EB-4189-B9DE-7A72604428CB}">
      <dsp:nvSpPr>
        <dsp:cNvPr id="0" name=""/>
        <dsp:cNvSpPr/>
      </dsp:nvSpPr>
      <dsp:spPr>
        <a:xfrm>
          <a:off x="1213" y="1469161"/>
          <a:ext cx="1328848" cy="1464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Blade design (Betz)</a:t>
          </a:r>
          <a:endParaRPr lang="en-US" sz="2400" kern="1200" dirty="0"/>
        </a:p>
      </dsp:txBody>
      <dsp:txXfrm>
        <a:off x="66082" y="1534030"/>
        <a:ext cx="1199110" cy="1334606"/>
      </dsp:txXfrm>
    </dsp:sp>
    <dsp:sp modelId="{151DE0C3-3EEE-4559-B8DC-BA62D1AB42FE}">
      <dsp:nvSpPr>
        <dsp:cNvPr id="0" name=""/>
        <dsp:cNvSpPr/>
      </dsp:nvSpPr>
      <dsp:spPr>
        <a:xfrm>
          <a:off x="1704358" y="1511963"/>
          <a:ext cx="1659786" cy="13787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Blade design (Schmitz)</a:t>
          </a:r>
          <a:endParaRPr lang="en-US" sz="2400" kern="1200" dirty="0"/>
        </a:p>
      </dsp:txBody>
      <dsp:txXfrm>
        <a:off x="1771662" y="1579267"/>
        <a:ext cx="1525178" cy="1244131"/>
      </dsp:txXfrm>
    </dsp:sp>
    <dsp:sp modelId="{C2637B83-997E-8140-BA7A-A1B0F2DC5C01}">
      <dsp:nvSpPr>
        <dsp:cNvPr id="0" name=""/>
        <dsp:cNvSpPr/>
      </dsp:nvSpPr>
      <dsp:spPr>
        <a:xfrm>
          <a:off x="3738441" y="1511963"/>
          <a:ext cx="2477743" cy="13787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noProof="0" dirty="0" smtClean="0"/>
            <a:t>Blade design for recent variable speed turbines</a:t>
          </a:r>
          <a:endParaRPr lang="en-GB" sz="2400" kern="1200" noProof="0" dirty="0"/>
        </a:p>
      </dsp:txBody>
      <dsp:txXfrm>
        <a:off x="3805745" y="1579267"/>
        <a:ext cx="2343135" cy="1244131"/>
      </dsp:txXfrm>
    </dsp:sp>
    <dsp:sp modelId="{25951150-5FE9-457D-B7D7-7B9CD676AB67}">
      <dsp:nvSpPr>
        <dsp:cNvPr id="0" name=""/>
        <dsp:cNvSpPr/>
      </dsp:nvSpPr>
      <dsp:spPr>
        <a:xfrm>
          <a:off x="6590481" y="1320800"/>
          <a:ext cx="2523153" cy="176106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>
              <a:solidFill>
                <a:srgbClr val="FF0000"/>
              </a:solidFill>
            </a:rPr>
            <a:t>Implementation in NREL codes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6676449" y="1406768"/>
        <a:ext cx="2351217" cy="1589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77" tIns="47987" rIns="95977" bIns="47987" numCol="1" anchor="t" anchorCtr="0" compatLnSpc="1">
            <a:prstTxWarp prst="textNoShape">
              <a:avLst/>
            </a:prstTxWarp>
          </a:bodyPr>
          <a:lstStyle>
            <a:lvl1pPr algn="l" defTabSz="960738" eaLnBrk="0" hangingPunct="0">
              <a:spcBef>
                <a:spcPct val="0"/>
              </a:spcBef>
              <a:defRPr sz="14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6" y="0"/>
            <a:ext cx="30765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77" tIns="47987" rIns="95977" bIns="47987" numCol="1" anchor="t" anchorCtr="0" compatLnSpc="1">
            <a:prstTxWarp prst="textNoShape">
              <a:avLst/>
            </a:prstTxWarp>
          </a:bodyPr>
          <a:lstStyle>
            <a:lvl1pPr algn="r" defTabSz="960738" eaLnBrk="0" hangingPunct="0">
              <a:spcBef>
                <a:spcPct val="0"/>
              </a:spcBef>
              <a:defRPr sz="14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6614"/>
            <a:ext cx="30765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77" tIns="47987" rIns="95977" bIns="47987" numCol="1" anchor="b" anchorCtr="0" compatLnSpc="1">
            <a:prstTxWarp prst="textNoShape">
              <a:avLst/>
            </a:prstTxWarp>
          </a:bodyPr>
          <a:lstStyle>
            <a:lvl1pPr algn="l" defTabSz="960738" eaLnBrk="0" hangingPunct="0">
              <a:spcBef>
                <a:spcPct val="0"/>
              </a:spcBef>
              <a:defRPr sz="14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6" y="9726614"/>
            <a:ext cx="30765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77" tIns="47987" rIns="95977" bIns="47987" numCol="1" anchor="b" anchorCtr="0" compatLnSpc="1">
            <a:prstTxWarp prst="textNoShape">
              <a:avLst/>
            </a:prstTxWarp>
          </a:bodyPr>
          <a:lstStyle>
            <a:lvl1pPr algn="r" defTabSz="960422" eaLnBrk="0" hangingPunct="0">
              <a:defRPr sz="1400">
                <a:latin typeface="Times New Roman" charset="0"/>
              </a:defRPr>
            </a:lvl1pPr>
          </a:lstStyle>
          <a:p>
            <a:fld id="{A26836BB-F10A-4C72-9227-61088F0F0CC3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858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6228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77" tIns="47987" rIns="95977" bIns="47987" numCol="1" anchor="t" anchorCtr="0" compatLnSpc="1">
            <a:prstTxWarp prst="textNoShape">
              <a:avLst/>
            </a:prstTxWarp>
          </a:bodyPr>
          <a:lstStyle>
            <a:lvl1pPr algn="l" defTabSz="960738" eaLnBrk="0" hangingPunct="0">
              <a:spcBef>
                <a:spcPct val="0"/>
              </a:spcBef>
              <a:defRPr sz="14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5264" y="1"/>
            <a:ext cx="306228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77" tIns="47987" rIns="95977" bIns="47987" numCol="1" anchor="t" anchorCtr="0" compatLnSpc="1">
            <a:prstTxWarp prst="textNoShape">
              <a:avLst/>
            </a:prstTxWarp>
          </a:bodyPr>
          <a:lstStyle>
            <a:lvl1pPr algn="r" defTabSz="960738" eaLnBrk="0" hangingPunct="0">
              <a:spcBef>
                <a:spcPct val="0"/>
              </a:spcBef>
              <a:defRPr sz="14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2313" y="728663"/>
            <a:ext cx="5621337" cy="3890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1389" y="4862513"/>
            <a:ext cx="5184775" cy="462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77" tIns="47987" rIns="95977" bIns="479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Klicken Sie, um die Formate des Vorlagentextes zu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8201"/>
            <a:ext cx="306228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77" tIns="47987" rIns="95977" bIns="47987" numCol="1" anchor="b" anchorCtr="0" compatLnSpc="1">
            <a:prstTxWarp prst="textNoShape">
              <a:avLst/>
            </a:prstTxWarp>
          </a:bodyPr>
          <a:lstStyle>
            <a:lvl1pPr algn="l" defTabSz="960738" eaLnBrk="0" hangingPunct="0">
              <a:spcBef>
                <a:spcPct val="0"/>
              </a:spcBef>
              <a:defRPr sz="14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5264" y="9728201"/>
            <a:ext cx="306228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77" tIns="47987" rIns="95977" bIns="47987" numCol="1" anchor="b" anchorCtr="0" compatLnSpc="1">
            <a:prstTxWarp prst="textNoShape">
              <a:avLst/>
            </a:prstTxWarp>
          </a:bodyPr>
          <a:lstStyle>
            <a:lvl1pPr algn="r" defTabSz="960422" eaLnBrk="0" hangingPunct="0">
              <a:defRPr sz="1400">
                <a:latin typeface="Times New Roman" charset="0"/>
              </a:defRPr>
            </a:lvl1pPr>
          </a:lstStyle>
          <a:p>
            <a:fld id="{99DFD53B-E8BE-4671-B913-D2ECA7FA4458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404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FD53B-E8BE-4671-B913-D2ECA7FA4458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34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FD53B-E8BE-4671-B913-D2ECA7FA4458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50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BDF33-6500-4DB0-A309-A5B2B17C743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7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 userDrawn="1"/>
        </p:nvSpPr>
        <p:spPr bwMode="auto">
          <a:xfrm>
            <a:off x="0" y="0"/>
            <a:ext cx="428625" cy="6858000"/>
          </a:xfrm>
          <a:prstGeom prst="rect">
            <a:avLst/>
          </a:prstGeom>
          <a:solidFill>
            <a:srgbClr val="003F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de-DE" sz="1800"/>
          </a:p>
        </p:txBody>
      </p:sp>
      <p:grpSp>
        <p:nvGrpSpPr>
          <p:cNvPr id="3" name="Group 6"/>
          <p:cNvGrpSpPr>
            <a:grpSpLocks/>
          </p:cNvGrpSpPr>
          <p:nvPr userDrawn="1"/>
        </p:nvGrpSpPr>
        <p:grpSpPr bwMode="auto">
          <a:xfrm>
            <a:off x="252413" y="0"/>
            <a:ext cx="9653587" cy="6315075"/>
            <a:chOff x="149" y="0"/>
            <a:chExt cx="5611" cy="3930"/>
          </a:xfrm>
        </p:grpSpPr>
        <p:sp>
          <p:nvSpPr>
            <p:cNvPr id="4" name="Line 7"/>
            <p:cNvSpPr>
              <a:spLocks noChangeShapeType="1"/>
            </p:cNvSpPr>
            <p:nvPr userDrawn="1"/>
          </p:nvSpPr>
          <p:spPr bwMode="auto">
            <a:xfrm flipV="1">
              <a:off x="158" y="0"/>
              <a:ext cx="0" cy="3838"/>
            </a:xfrm>
            <a:prstGeom prst="line">
              <a:avLst/>
            </a:prstGeom>
            <a:noFill/>
            <a:ln w="31750">
              <a:solidFill>
                <a:srgbClr val="6699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de-DE" sz="1800"/>
            </a:p>
          </p:txBody>
        </p:sp>
        <p:sp>
          <p:nvSpPr>
            <p:cNvPr id="5" name="Line 8"/>
            <p:cNvSpPr>
              <a:spLocks noChangeShapeType="1"/>
            </p:cNvSpPr>
            <p:nvPr userDrawn="1"/>
          </p:nvSpPr>
          <p:spPr bwMode="auto">
            <a:xfrm flipH="1">
              <a:off x="247" y="3930"/>
              <a:ext cx="5513" cy="0"/>
            </a:xfrm>
            <a:prstGeom prst="line">
              <a:avLst/>
            </a:prstGeom>
            <a:noFill/>
            <a:ln w="31750">
              <a:solidFill>
                <a:srgbClr val="6699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de-DE" sz="1800"/>
            </a:p>
          </p:txBody>
        </p:sp>
        <p:sp>
          <p:nvSpPr>
            <p:cNvPr id="6" name="Arc 9"/>
            <p:cNvSpPr>
              <a:spLocks noChangeAspect="1"/>
            </p:cNvSpPr>
            <p:nvPr userDrawn="1"/>
          </p:nvSpPr>
          <p:spPr bwMode="auto">
            <a:xfrm rot="-9239493" flipH="1" flipV="1">
              <a:off x="149" y="3824"/>
              <a:ext cx="125" cy="92"/>
            </a:xfrm>
            <a:custGeom>
              <a:avLst/>
              <a:gdLst>
                <a:gd name="G0" fmla="+- 19501 0 0"/>
                <a:gd name="G1" fmla="+- 0 0 0"/>
                <a:gd name="G2" fmla="+- 21600 0 0"/>
                <a:gd name="T0" fmla="*/ 29088 w 29088"/>
                <a:gd name="T1" fmla="*/ 19356 h 21600"/>
                <a:gd name="T2" fmla="*/ 0 w 29088"/>
                <a:gd name="T3" fmla="*/ 9289 h 21600"/>
                <a:gd name="T4" fmla="*/ 19501 w 2908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88" h="21600" fill="none" extrusionOk="0">
                  <a:moveTo>
                    <a:pt x="29087" y="19355"/>
                  </a:moveTo>
                  <a:cubicBezTo>
                    <a:pt x="26107" y="20832"/>
                    <a:pt x="22826" y="21599"/>
                    <a:pt x="19501" y="21600"/>
                  </a:cubicBezTo>
                  <a:cubicBezTo>
                    <a:pt x="11170" y="21600"/>
                    <a:pt x="3582" y="16809"/>
                    <a:pt x="0" y="9288"/>
                  </a:cubicBezTo>
                </a:path>
                <a:path w="29088" h="21600" stroke="0" extrusionOk="0">
                  <a:moveTo>
                    <a:pt x="29087" y="19355"/>
                  </a:moveTo>
                  <a:cubicBezTo>
                    <a:pt x="26107" y="20832"/>
                    <a:pt x="22826" y="21599"/>
                    <a:pt x="19501" y="21600"/>
                  </a:cubicBezTo>
                  <a:cubicBezTo>
                    <a:pt x="11170" y="21600"/>
                    <a:pt x="3582" y="16809"/>
                    <a:pt x="0" y="9288"/>
                  </a:cubicBezTo>
                  <a:lnTo>
                    <a:pt x="19501" y="0"/>
                  </a:lnTo>
                  <a:close/>
                </a:path>
              </a:pathLst>
            </a:custGeom>
            <a:noFill/>
            <a:ln w="31750">
              <a:solidFill>
                <a:srgbClr val="6699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de-DE" sz="1800"/>
            </a:p>
          </p:txBody>
        </p:sp>
      </p:grpSp>
      <p:sp>
        <p:nvSpPr>
          <p:cNvPr id="7" name="Text Box 2"/>
          <p:cNvSpPr txBox="1">
            <a:spLocks noChangeArrowheads="1"/>
          </p:cNvSpPr>
          <p:nvPr userDrawn="1"/>
        </p:nvSpPr>
        <p:spPr bwMode="auto">
          <a:xfrm>
            <a:off x="4408488" y="787400"/>
            <a:ext cx="5116512" cy="49552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/>
            <a:endParaRPr lang="en-GB" sz="3200" b="1" dirty="0"/>
          </a:p>
          <a:p>
            <a:pPr algn="r" eaLnBrk="0" hangingPunct="0"/>
            <a:endParaRPr lang="en-GB" sz="3200" b="1" dirty="0"/>
          </a:p>
          <a:p>
            <a:pPr algn="r" eaLnBrk="0" hangingPunct="0"/>
            <a:endParaRPr lang="en-GB" sz="2400" b="1" dirty="0" smtClean="0"/>
          </a:p>
          <a:p>
            <a:pPr algn="r" eaLnBrk="0" hangingPunct="0"/>
            <a:r>
              <a:rPr lang="en-GB" sz="2400" b="1" dirty="0" smtClean="0"/>
              <a:t>Lecture 05:</a:t>
            </a:r>
          </a:p>
          <a:p>
            <a:pPr algn="r" eaLnBrk="0" hangingPunct="0"/>
            <a:r>
              <a:rPr lang="en-GB" sz="2400" b="1" dirty="0" smtClean="0"/>
              <a:t>Rotor Design</a:t>
            </a:r>
            <a:endParaRPr lang="en-GB" sz="2000" b="1" i="1" dirty="0" smtClean="0"/>
          </a:p>
          <a:p>
            <a:pPr algn="r" eaLnBrk="0" hangingPunct="0"/>
            <a:endParaRPr lang="en-GB" sz="2000" b="1" i="1" dirty="0" smtClean="0"/>
          </a:p>
          <a:p>
            <a:pPr algn="r" eaLnBrk="0" hangingPunct="0"/>
            <a:endParaRPr lang="en-GB" sz="2000" b="1" i="1" dirty="0" smtClean="0"/>
          </a:p>
          <a:p>
            <a:pPr algn="r" eaLnBrk="0" hangingPunct="0"/>
            <a:endParaRPr lang="en-GB" sz="2000" b="1" i="1" dirty="0" smtClean="0"/>
          </a:p>
          <a:p>
            <a:pPr algn="r" eaLnBrk="0" hangingPunct="0"/>
            <a:endParaRPr lang="en-GB" sz="2000" b="1" i="1" dirty="0" smtClean="0"/>
          </a:p>
          <a:p>
            <a:pPr algn="r" eaLnBrk="0" hangingPunct="0"/>
            <a:r>
              <a:rPr lang="en-GB" sz="2000" b="1" i="1" dirty="0" smtClean="0"/>
              <a:t>SS 2016</a:t>
            </a:r>
            <a:endParaRPr lang="en-GB" sz="2000" b="1" i="1" dirty="0" smtClean="0"/>
          </a:p>
          <a:p>
            <a:pPr algn="r" eaLnBrk="0" hangingPunct="0"/>
            <a:r>
              <a:rPr lang="en-GB" sz="2000" b="1" i="1" baseline="0" dirty="0" smtClean="0"/>
              <a:t/>
            </a:r>
            <a:br>
              <a:rPr lang="en-GB" sz="2000" b="1" i="1" baseline="0" dirty="0" smtClean="0"/>
            </a:br>
            <a:r>
              <a:rPr lang="en-GB" sz="2000" b="1" i="1" baseline="0" dirty="0" err="1" smtClean="0"/>
              <a:t>Prof.</a:t>
            </a:r>
            <a:r>
              <a:rPr lang="en-GB" sz="2000" b="1" i="1" baseline="0" dirty="0" smtClean="0"/>
              <a:t> </a:t>
            </a:r>
            <a:r>
              <a:rPr lang="en-GB" sz="2000" b="1" i="1" baseline="0" dirty="0" err="1" smtClean="0"/>
              <a:t>Dr.</a:t>
            </a:r>
            <a:r>
              <a:rPr lang="en-GB" sz="2000" b="1" i="1" baseline="0" dirty="0" smtClean="0"/>
              <a:t> </a:t>
            </a:r>
            <a:r>
              <a:rPr lang="en-GB" sz="2000" b="1" i="1" baseline="0" dirty="0" smtClean="0"/>
              <a:t>Martin </a:t>
            </a:r>
            <a:r>
              <a:rPr lang="en-GB" sz="2000" b="1" i="1" baseline="0" dirty="0" err="1" smtClean="0"/>
              <a:t>Kühn</a:t>
            </a:r>
            <a:endParaRPr lang="en-GB" sz="2000" b="1" i="1" baseline="0" dirty="0" smtClean="0"/>
          </a:p>
          <a:p>
            <a:pPr algn="r" eaLnBrk="0" hangingPunct="0"/>
            <a:endParaRPr lang="en-GB" sz="2000" b="1" i="1" dirty="0"/>
          </a:p>
          <a:p>
            <a:pPr algn="r" eaLnBrk="0" hangingPunct="0"/>
            <a:r>
              <a:rPr lang="en-GB" sz="2000" b="1" i="1" dirty="0" err="1"/>
              <a:t>ForWind</a:t>
            </a:r>
            <a:r>
              <a:rPr lang="en-GB" sz="2000" b="1" i="1" dirty="0"/>
              <a:t> – Wind Energy Systems</a:t>
            </a:r>
            <a:endParaRPr lang="en-GB" b="1" dirty="0">
              <a:solidFill>
                <a:srgbClr val="333333"/>
              </a:solidFill>
            </a:endParaRPr>
          </a:p>
        </p:txBody>
      </p:sp>
      <p:pic>
        <p:nvPicPr>
          <p:cNvPr id="8" name="Picture 2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583488" y="146050"/>
            <a:ext cx="2125662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hteck 8"/>
          <p:cNvSpPr/>
          <p:nvPr userDrawn="1"/>
        </p:nvSpPr>
        <p:spPr>
          <a:xfrm>
            <a:off x="720565" y="414338"/>
            <a:ext cx="6198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de-DE" sz="2800" b="1" dirty="0" smtClean="0">
                <a:solidFill>
                  <a:srgbClr val="004992"/>
                </a:solidFill>
              </a:rPr>
              <a:t>Design of Wind </a:t>
            </a:r>
            <a:r>
              <a:rPr lang="de-DE" sz="2800" b="1" dirty="0" err="1" smtClean="0">
                <a:solidFill>
                  <a:srgbClr val="004992"/>
                </a:solidFill>
              </a:rPr>
              <a:t>Energy</a:t>
            </a:r>
            <a:r>
              <a:rPr lang="de-DE" sz="2800" b="1" baseline="0" dirty="0" smtClean="0">
                <a:solidFill>
                  <a:srgbClr val="004992"/>
                </a:solidFill>
              </a:rPr>
              <a:t> </a:t>
            </a:r>
            <a:r>
              <a:rPr lang="de-DE" sz="2800" b="1" dirty="0" smtClean="0">
                <a:solidFill>
                  <a:srgbClr val="004992"/>
                </a:solidFill>
              </a:rPr>
              <a:t>Systems</a:t>
            </a:r>
            <a:endParaRPr lang="de-DE" sz="1800" dirty="0"/>
          </a:p>
        </p:txBody>
      </p:sp>
      <p:pic>
        <p:nvPicPr>
          <p:cNvPr id="10" name="Grafik 35" descr="Forwind-englisch_ppt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583488" y="754063"/>
            <a:ext cx="20669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5819" y="990600"/>
            <a:ext cx="4375150" cy="52593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376069" y="990600"/>
            <a:ext cx="4375150" cy="52593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428625" cy="6858000"/>
          </a:xfrm>
          <a:prstGeom prst="rect">
            <a:avLst/>
          </a:prstGeom>
          <a:solidFill>
            <a:srgbClr val="003F8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de-DE" sz="1800"/>
          </a:p>
        </p:txBody>
      </p:sp>
      <p:grpSp>
        <p:nvGrpSpPr>
          <p:cNvPr id="1027" name="Group 16"/>
          <p:cNvGrpSpPr>
            <a:grpSpLocks/>
          </p:cNvGrpSpPr>
          <p:nvPr/>
        </p:nvGrpSpPr>
        <p:grpSpPr bwMode="auto">
          <a:xfrm>
            <a:off x="252413" y="0"/>
            <a:ext cx="9653587" cy="6315075"/>
            <a:chOff x="149" y="0"/>
            <a:chExt cx="5611" cy="3930"/>
          </a:xfrm>
        </p:grpSpPr>
        <p:sp>
          <p:nvSpPr>
            <p:cNvPr id="1036" name="Line 12"/>
            <p:cNvSpPr>
              <a:spLocks noChangeShapeType="1"/>
            </p:cNvSpPr>
            <p:nvPr userDrawn="1"/>
          </p:nvSpPr>
          <p:spPr bwMode="auto">
            <a:xfrm flipV="1">
              <a:off x="158" y="0"/>
              <a:ext cx="0" cy="3838"/>
            </a:xfrm>
            <a:prstGeom prst="line">
              <a:avLst/>
            </a:prstGeom>
            <a:noFill/>
            <a:ln w="31750">
              <a:solidFill>
                <a:srgbClr val="6699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de-DE" sz="1800"/>
            </a:p>
          </p:txBody>
        </p:sp>
        <p:sp>
          <p:nvSpPr>
            <p:cNvPr id="1037" name="Line 13"/>
            <p:cNvSpPr>
              <a:spLocks noChangeShapeType="1"/>
            </p:cNvSpPr>
            <p:nvPr userDrawn="1"/>
          </p:nvSpPr>
          <p:spPr bwMode="auto">
            <a:xfrm flipH="1">
              <a:off x="247" y="3930"/>
              <a:ext cx="5513" cy="0"/>
            </a:xfrm>
            <a:prstGeom prst="line">
              <a:avLst/>
            </a:prstGeom>
            <a:noFill/>
            <a:ln w="31750">
              <a:solidFill>
                <a:srgbClr val="6699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de-DE" sz="1800"/>
            </a:p>
          </p:txBody>
        </p:sp>
        <p:sp>
          <p:nvSpPr>
            <p:cNvPr id="1039" name="Arc 15"/>
            <p:cNvSpPr>
              <a:spLocks noChangeAspect="1"/>
            </p:cNvSpPr>
            <p:nvPr userDrawn="1"/>
          </p:nvSpPr>
          <p:spPr bwMode="auto">
            <a:xfrm rot="-9239493" flipH="1" flipV="1">
              <a:off x="149" y="3824"/>
              <a:ext cx="125" cy="92"/>
            </a:xfrm>
            <a:custGeom>
              <a:avLst/>
              <a:gdLst>
                <a:gd name="G0" fmla="+- 19501 0 0"/>
                <a:gd name="G1" fmla="+- 0 0 0"/>
                <a:gd name="G2" fmla="+- 21600 0 0"/>
                <a:gd name="T0" fmla="*/ 29088 w 29088"/>
                <a:gd name="T1" fmla="*/ 19356 h 21600"/>
                <a:gd name="T2" fmla="*/ 0 w 29088"/>
                <a:gd name="T3" fmla="*/ 9289 h 21600"/>
                <a:gd name="T4" fmla="*/ 19501 w 2908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088" h="21600" fill="none" extrusionOk="0">
                  <a:moveTo>
                    <a:pt x="29087" y="19355"/>
                  </a:moveTo>
                  <a:cubicBezTo>
                    <a:pt x="26107" y="20832"/>
                    <a:pt x="22826" y="21599"/>
                    <a:pt x="19501" y="21600"/>
                  </a:cubicBezTo>
                  <a:cubicBezTo>
                    <a:pt x="11170" y="21600"/>
                    <a:pt x="3582" y="16809"/>
                    <a:pt x="0" y="9288"/>
                  </a:cubicBezTo>
                </a:path>
                <a:path w="29088" h="21600" stroke="0" extrusionOk="0">
                  <a:moveTo>
                    <a:pt x="29087" y="19355"/>
                  </a:moveTo>
                  <a:cubicBezTo>
                    <a:pt x="26107" y="20832"/>
                    <a:pt x="22826" y="21599"/>
                    <a:pt x="19501" y="21600"/>
                  </a:cubicBezTo>
                  <a:cubicBezTo>
                    <a:pt x="11170" y="21600"/>
                    <a:pt x="3582" y="16809"/>
                    <a:pt x="0" y="9288"/>
                  </a:cubicBezTo>
                  <a:lnTo>
                    <a:pt x="19501" y="0"/>
                  </a:lnTo>
                  <a:close/>
                </a:path>
              </a:pathLst>
            </a:custGeom>
            <a:noFill/>
            <a:ln w="31750">
              <a:solidFill>
                <a:srgbClr val="6699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defRPr/>
              </a:pPr>
              <a:endParaRPr lang="de-DE" sz="1800"/>
            </a:p>
          </p:txBody>
        </p:sp>
      </p:grpSp>
      <p:sp>
        <p:nvSpPr>
          <p:cNvPr id="1028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573088" y="131763"/>
            <a:ext cx="916781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 bearbeiten</a:t>
            </a:r>
          </a:p>
        </p:txBody>
      </p:sp>
      <p:sp>
        <p:nvSpPr>
          <p:cNvPr id="1029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6613" y="990600"/>
            <a:ext cx="8915400" cy="525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pic>
        <p:nvPicPr>
          <p:cNvPr id="1030" name="Picture 2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70863" y="6353175"/>
            <a:ext cx="170338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573088" y="6353175"/>
            <a:ext cx="686593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/>
            <a:r>
              <a:rPr lang="de-DE" sz="1400" b="1" dirty="0" smtClean="0">
                <a:solidFill>
                  <a:srgbClr val="003F8E"/>
                </a:solidFill>
              </a:rPr>
              <a:t>Design of Wind </a:t>
            </a:r>
            <a:r>
              <a:rPr lang="de-DE" sz="1400" b="1" dirty="0" err="1" smtClean="0">
                <a:solidFill>
                  <a:srgbClr val="003F8E"/>
                </a:solidFill>
              </a:rPr>
              <a:t>Energy</a:t>
            </a:r>
            <a:r>
              <a:rPr lang="de-DE" sz="1400" b="1" dirty="0" smtClean="0">
                <a:solidFill>
                  <a:srgbClr val="003F8E"/>
                </a:solidFill>
              </a:rPr>
              <a:t> </a:t>
            </a:r>
            <a:r>
              <a:rPr lang="de-DE" sz="1400" b="1" dirty="0" smtClean="0">
                <a:solidFill>
                  <a:srgbClr val="003F8E"/>
                </a:solidFill>
              </a:rPr>
              <a:t>Systems – SS2016</a:t>
            </a:r>
            <a:endParaRPr lang="de-DE" sz="1400" b="1" dirty="0">
              <a:solidFill>
                <a:srgbClr val="003F8E"/>
              </a:solidFill>
            </a:endParaRPr>
          </a:p>
          <a:p>
            <a:pPr eaLnBrk="0" hangingPunct="0"/>
            <a:r>
              <a:rPr lang="de-DE" sz="1400" dirty="0" err="1" smtClean="0">
                <a:solidFill>
                  <a:srgbClr val="003F8E"/>
                </a:solidFill>
              </a:rPr>
              <a:t>Lecture</a:t>
            </a:r>
            <a:r>
              <a:rPr lang="de-DE" sz="1400" baseline="0" dirty="0" smtClean="0">
                <a:solidFill>
                  <a:srgbClr val="003F8E"/>
                </a:solidFill>
              </a:rPr>
              <a:t> </a:t>
            </a:r>
            <a:r>
              <a:rPr lang="de-DE" sz="1400" dirty="0" smtClean="0">
                <a:solidFill>
                  <a:srgbClr val="003F8E"/>
                </a:solidFill>
              </a:rPr>
              <a:t>5 –</a:t>
            </a:r>
            <a:r>
              <a:rPr lang="de-DE" sz="1400" baseline="0" dirty="0" smtClean="0">
                <a:solidFill>
                  <a:srgbClr val="003F8E"/>
                </a:solidFill>
              </a:rPr>
              <a:t> </a:t>
            </a:r>
            <a:r>
              <a:rPr lang="de-DE" sz="1400" dirty="0" smtClean="0">
                <a:solidFill>
                  <a:srgbClr val="003F8E"/>
                </a:solidFill>
              </a:rPr>
              <a:t>Rotor </a:t>
            </a:r>
            <a:r>
              <a:rPr lang="de-DE" sz="1400" dirty="0" smtClean="0">
                <a:solidFill>
                  <a:srgbClr val="003F8E"/>
                </a:solidFill>
              </a:rPr>
              <a:t>design </a:t>
            </a:r>
            <a:r>
              <a:rPr lang="de-DE" sz="1400" baseline="0" dirty="0" smtClean="0">
                <a:solidFill>
                  <a:srgbClr val="003F8E"/>
                </a:solidFill>
              </a:rPr>
              <a:t>/ </a:t>
            </a:r>
            <a:r>
              <a:rPr lang="de-DE" sz="1400" dirty="0" smtClean="0">
                <a:solidFill>
                  <a:srgbClr val="003F8E"/>
                </a:solidFill>
              </a:rPr>
              <a:t>page </a:t>
            </a:r>
            <a:fld id="{BD82AA34-1AEC-4444-AD30-7CC73DEBA319}" type="slidenum">
              <a:rPr lang="de-DE" sz="1400">
                <a:solidFill>
                  <a:srgbClr val="003F8E"/>
                </a:solidFill>
              </a:rPr>
              <a:pPr eaLnBrk="0" hangingPunct="0"/>
              <a:t>‹Nr.›</a:t>
            </a:fld>
            <a:endParaRPr lang="de-DE" sz="1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+mj-lt"/>
          <a:ea typeface="ヒラギノ角ゴ Pro W3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  <a:ea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  <a:ea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  <a:ea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  <a:ea typeface="ヒラギノ角ゴ Pro W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99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992"/>
        </a:buClr>
        <a:buSzPct val="130000"/>
        <a:buFont typeface="Wingdings" charset="2"/>
        <a:buChar char="§"/>
        <a:defRPr sz="2000">
          <a:solidFill>
            <a:schemeClr val="tx1"/>
          </a:solidFill>
          <a:latin typeface="+mn-lt"/>
          <a:ea typeface="ヒラギノ角ゴ Pro W3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4992"/>
        </a:buClr>
        <a:buSzPct val="95000"/>
        <a:buFont typeface="Wingdings" charset="2"/>
        <a:buChar char="§"/>
        <a:defRPr sz="2000">
          <a:solidFill>
            <a:schemeClr val="tx1"/>
          </a:solidFill>
          <a:latin typeface="+mn-lt"/>
          <a:ea typeface="ヒラギノ角ゴ Pro W3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4992"/>
        </a:buClr>
        <a:buSzPct val="85000"/>
        <a:buFont typeface="Wingdings" charset="2"/>
        <a:buChar char="§"/>
        <a:defRPr>
          <a:solidFill>
            <a:schemeClr val="tx1"/>
          </a:solidFill>
          <a:latin typeface="+mn-lt"/>
          <a:ea typeface="ヒラギノ角ゴ Pro W3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ヒラギノ角ゴ Pro W3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ヒラギノ角ゴ Pro W3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2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13.wmf"/><Relationship Id="rId1" Type="http://schemas.openxmlformats.org/officeDocument/2006/relationships/vmlDrawing" Target="../drawings/vmlDrawing4.vml"/><Relationship Id="rId2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8.w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9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nd-data.ch/tools/powercalc.php?lng=en" TargetMode="Externa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4" Type="http://schemas.openxmlformats.org/officeDocument/2006/relationships/image" Target="../media/image43.tmp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4" Type="http://schemas.openxmlformats.org/officeDocument/2006/relationships/image" Target="../media/image43.tmp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4" Type="http://schemas.openxmlformats.org/officeDocument/2006/relationships/image" Target="../media/image42.tmp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://www.reinforcedplastics.com/view/3144/curing-agents-improve-rotor-production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diagramData" Target="../diagrams/data2.xml"/><Relationship Id="rId6" Type="http://schemas.openxmlformats.org/officeDocument/2006/relationships/diagramLayout" Target="../diagrams/layout2.xml"/><Relationship Id="rId7" Type="http://schemas.openxmlformats.org/officeDocument/2006/relationships/diagramQuickStyle" Target="../diagrams/quickStyle2.xml"/><Relationship Id="rId8" Type="http://schemas.openxmlformats.org/officeDocument/2006/relationships/diagramColors" Target="../diagrams/colors2.xml"/><Relationship Id="rId9" Type="http://schemas.microsoft.com/office/2007/relationships/diagramDrawing" Target="../diagrams/drawing2.xml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7.w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2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9.wmf"/><Relationship Id="rId6" Type="http://schemas.openxmlformats.org/officeDocument/2006/relationships/diagramData" Target="../diagrams/data3.xml"/><Relationship Id="rId7" Type="http://schemas.openxmlformats.org/officeDocument/2006/relationships/diagramLayout" Target="../diagrams/layout3.xml"/><Relationship Id="rId8" Type="http://schemas.openxmlformats.org/officeDocument/2006/relationships/diagramQuickStyle" Target="../diagrams/quickStyle3.xml"/><Relationship Id="rId9" Type="http://schemas.openxmlformats.org/officeDocument/2006/relationships/diagramColors" Target="../diagrams/colors3.xml"/><Relationship Id="rId10" Type="http://schemas.microsoft.com/office/2007/relationships/diagramDrawing" Target="../diagrams/drawing3.xml"/><Relationship Id="rId1" Type="http://schemas.openxmlformats.org/officeDocument/2006/relationships/vmlDrawing" Target="../drawings/vmlDrawing2.vml"/><Relationship Id="rId2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" Type="http://schemas.openxmlformats.org/officeDocument/2006/relationships/vmlDrawing" Target="../drawings/vmlDrawing3.vml"/><Relationship Id="rId2" Type="http://schemas.openxmlformats.org/officeDocument/2006/relationships/tags" Target="../tags/tag8.xml"/><Relationship Id="rId3" Type="http://schemas.openxmlformats.org/officeDocument/2006/relationships/slideLayout" Target="../slideLayouts/slideLayout5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0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11.wmf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uclan.ac.uk/schools/computing_engineering_physical/wind_energy/files/blade_design_and_perf_analysis_pic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0" y="1509723"/>
            <a:ext cx="6446941" cy="322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098958" y="4947206"/>
            <a:ext cx="188384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</a:rPr>
              <a:t>[University </a:t>
            </a:r>
            <a:r>
              <a:rPr lang="de-DE" sz="900" dirty="0" err="1" smtClean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Central </a:t>
            </a:r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Lancashire]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430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Blade </a:t>
            </a:r>
            <a:r>
              <a:rPr lang="de-DE" dirty="0" smtClean="0"/>
              <a:t>design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smtClean="0"/>
              <a:t>Schmitz, </a:t>
            </a:r>
            <a:br>
              <a:rPr lang="de-DE" dirty="0" smtClean="0"/>
            </a:br>
            <a:r>
              <a:rPr lang="de-DE" dirty="0" smtClean="0"/>
              <a:t>i.e. </a:t>
            </a:r>
            <a:r>
              <a:rPr lang="de-DE" dirty="0" err="1" smtClean="0"/>
              <a:t>including</a:t>
            </a:r>
            <a:r>
              <a:rPr lang="de-DE" dirty="0" smtClean="0"/>
              <a:t> </a:t>
            </a:r>
            <a:r>
              <a:rPr lang="de-DE" dirty="0" err="1" smtClean="0"/>
              <a:t>wake</a:t>
            </a:r>
            <a:r>
              <a:rPr lang="de-DE" dirty="0" smtClean="0"/>
              <a:t> </a:t>
            </a:r>
            <a:r>
              <a:rPr lang="de-DE" dirty="0" err="1" smtClean="0"/>
              <a:t>rotation</a:t>
            </a:r>
            <a:endParaRPr lang="en-US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764640"/>
              </p:ext>
            </p:extLst>
          </p:nvPr>
        </p:nvGraphicFramePr>
        <p:xfrm>
          <a:off x="884644" y="1135718"/>
          <a:ext cx="2910801" cy="4690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5" name="Formel" r:id="rId4" imgW="1676160" imgH="2705040" progId="Equation.3">
                  <p:embed/>
                </p:oleObj>
              </mc:Choice>
              <mc:Fallback>
                <p:oleObj name="Formel" r:id="rId4" imgW="1676160" imgH="2705040" progId="Equation.3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644" y="1135718"/>
                        <a:ext cx="2910801" cy="46907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330011"/>
              </p:ext>
            </p:extLst>
          </p:nvPr>
        </p:nvGraphicFramePr>
        <p:xfrm>
          <a:off x="4250895" y="1860406"/>
          <a:ext cx="5490005" cy="3681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6" name="Formel" r:id="rId6" imgW="3365280" imgH="2260440" progId="Equation.3">
                  <p:embed/>
                </p:oleObj>
              </mc:Choice>
              <mc:Fallback>
                <p:oleObj name="Formel" r:id="rId6" imgW="3365280" imgH="2260440" progId="Equation.3">
                  <p:embed/>
                  <p:pic>
                    <p:nvPicPr>
                      <p:cNvPr id="0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0895" y="1860406"/>
                        <a:ext cx="5490005" cy="3681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6695675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Dimensionless</a:t>
            </a:r>
            <a:r>
              <a:rPr lang="de-DE" dirty="0" smtClean="0"/>
              <a:t> </a:t>
            </a:r>
            <a:r>
              <a:rPr lang="de-DE" dirty="0" err="1" smtClean="0"/>
              <a:t>planform</a:t>
            </a:r>
            <a:r>
              <a:rPr lang="de-DE" dirty="0" smtClean="0"/>
              <a:t>: Betz vs. Schmitz: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1" y="862012"/>
            <a:ext cx="9035715" cy="44670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17206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Blade </a:t>
            </a:r>
            <a:r>
              <a:rPr lang="de-DE" dirty="0" err="1" smtClean="0"/>
              <a:t>twist</a:t>
            </a:r>
            <a:r>
              <a:rPr lang="de-DE" dirty="0" smtClean="0"/>
              <a:t>: Betz vs. Schmitz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04" y="1027362"/>
            <a:ext cx="8414820" cy="51130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22287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en-US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157606236"/>
              </p:ext>
            </p:extLst>
          </p:nvPr>
        </p:nvGraphicFramePr>
        <p:xfrm>
          <a:off x="791152" y="1227666"/>
          <a:ext cx="9114848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823836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42888"/>
            <a:ext cx="8915400" cy="752475"/>
          </a:xfrm>
        </p:spPr>
        <p:txBody>
          <a:bodyPr/>
          <a:lstStyle/>
          <a:p>
            <a:r>
              <a:rPr lang="en-GB" u="sng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Traditional</a:t>
            </a:r>
            <a:r>
              <a:rPr lang="en-GB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GB" dirty="0" smtClean="0">
                <a:latin typeface="Arial" charset="0"/>
                <a:cs typeface="Arial" charset="0"/>
              </a:rPr>
              <a:t>choice of design </a:t>
            </a:r>
            <a:r>
              <a:rPr lang="en-GB" dirty="0">
                <a:latin typeface="Arial" charset="0"/>
                <a:cs typeface="Arial" charset="0"/>
              </a:rPr>
              <a:t>tip speed ratio </a:t>
            </a:r>
            <a:r>
              <a:rPr lang="en-GB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>
                <a:latin typeface="Arial" charset="0"/>
                <a:cs typeface="Arial" charset="0"/>
              </a:rPr>
              <a:t>D</a:t>
            </a:r>
            <a:r>
              <a:rPr lang="en-GB" dirty="0">
                <a:latin typeface="Arial" charset="0"/>
                <a:cs typeface="Arial" charset="0"/>
              </a:rPr>
              <a:t> </a:t>
            </a:r>
            <a:r>
              <a:rPr lang="en-GB" dirty="0" smtClean="0">
                <a:latin typeface="Arial" charset="0"/>
                <a:cs typeface="Arial" charset="0"/>
              </a:rPr>
              <a:t>for turbine with (almost) </a:t>
            </a:r>
            <a:r>
              <a:rPr lang="en-GB" u="sng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constant</a:t>
            </a:r>
            <a:r>
              <a:rPr lang="en-GB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GB" dirty="0" smtClean="0">
                <a:latin typeface="Arial" charset="0"/>
                <a:cs typeface="Arial" charset="0"/>
              </a:rPr>
              <a:t>rotor speed </a:t>
            </a:r>
            <a:endParaRPr lang="en-GB" dirty="0">
              <a:latin typeface="Arial" charset="0"/>
              <a:cs typeface="Arial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677930" y="5788025"/>
            <a:ext cx="741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GB" dirty="0">
                <a:sym typeface="Symbol" charset="0"/>
              </a:rPr>
              <a:t></a:t>
            </a:r>
            <a:r>
              <a:rPr lang="en-GB" baseline="-25000" dirty="0"/>
              <a:t>D</a:t>
            </a:r>
            <a:r>
              <a:rPr lang="en-GB" dirty="0">
                <a:sym typeface="Symbol" charset="0"/>
              </a:rPr>
              <a:t>=1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301943" y="5811838"/>
            <a:ext cx="741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GB">
                <a:sym typeface="Symbol" charset="0"/>
              </a:rPr>
              <a:t></a:t>
            </a:r>
            <a:r>
              <a:rPr lang="en-GB" baseline="-25000"/>
              <a:t>D</a:t>
            </a:r>
            <a:r>
              <a:rPr lang="en-GB">
                <a:sym typeface="Symbol" charset="0"/>
              </a:rPr>
              <a:t>=2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5072005" y="5811838"/>
            <a:ext cx="741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GB">
                <a:sym typeface="Symbol" charset="0"/>
              </a:rPr>
              <a:t></a:t>
            </a:r>
            <a:r>
              <a:rPr lang="en-GB" baseline="-25000"/>
              <a:t>D</a:t>
            </a:r>
            <a:r>
              <a:rPr lang="en-GB">
                <a:sym typeface="Symbol" charset="0"/>
              </a:rPr>
              <a:t>=6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6449955" y="5811838"/>
            <a:ext cx="741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GB">
                <a:sym typeface="Symbol" charset="0"/>
              </a:rPr>
              <a:t></a:t>
            </a:r>
            <a:r>
              <a:rPr lang="en-GB" baseline="-25000"/>
              <a:t>D</a:t>
            </a:r>
            <a:r>
              <a:rPr lang="en-GB">
                <a:sym typeface="Symbol" charset="0"/>
              </a:rPr>
              <a:t>=8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7827963" y="5788025"/>
            <a:ext cx="8649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GB">
                <a:sym typeface="Symbol" charset="0"/>
              </a:rPr>
              <a:t></a:t>
            </a:r>
            <a:r>
              <a:rPr lang="en-GB" baseline="-25000"/>
              <a:t>D</a:t>
            </a:r>
            <a:r>
              <a:rPr lang="en-GB">
                <a:sym typeface="Symbol" charset="0"/>
              </a:rPr>
              <a:t>=11</a:t>
            </a:r>
          </a:p>
        </p:txBody>
      </p:sp>
      <p:graphicFrame>
        <p:nvGraphicFramePr>
          <p:cNvPr id="24585" name="Object 9"/>
          <p:cNvGraphicFramePr>
            <a:graphicFrameLocks noChangeAspect="1"/>
          </p:cNvGraphicFramePr>
          <p:nvPr/>
        </p:nvGraphicFramePr>
        <p:xfrm>
          <a:off x="1317625" y="2286000"/>
          <a:ext cx="7191375" cy="352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Photo Editor Photo" r:id="rId3" imgW="14561905" imgH="7133333" progId="MSPhotoEd.3">
                  <p:embed/>
                </p:oleObj>
              </mc:Choice>
              <mc:Fallback>
                <p:oleObj name="Photo Editor Photo" r:id="rId3" imgW="14561905" imgH="713333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5" y="2286000"/>
                        <a:ext cx="7191375" cy="352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Text Box 11"/>
          <p:cNvSpPr txBox="1">
            <a:spLocks noChangeArrowheads="1"/>
          </p:cNvSpPr>
          <p:nvPr/>
        </p:nvSpPr>
        <p:spPr bwMode="auto">
          <a:xfrm rot="-5400000">
            <a:off x="8940006" y="5034757"/>
            <a:ext cx="15398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GB" sz="1200"/>
              <a:t>[fig. Gasch]</a:t>
            </a:r>
            <a:endParaRPr lang="en-GB" sz="1200">
              <a:latin typeface="Times New Roman" charset="0"/>
            </a:endParaRPr>
          </a:p>
        </p:txBody>
      </p:sp>
      <p:pic>
        <p:nvPicPr>
          <p:cNvPr id="24587" name="Picture 10" descr="Turbine_lamb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95"/>
          <a:stretch>
            <a:fillRect/>
          </a:stretch>
        </p:blipFill>
        <p:spPr bwMode="auto">
          <a:xfrm>
            <a:off x="712788" y="1698625"/>
            <a:ext cx="8948737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8" name="Foliennummernplatzhalt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73838" y="6372225"/>
            <a:ext cx="10287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400">
                <a:solidFill>
                  <a:srgbClr val="003F8E"/>
                </a:solidFill>
                <a:ea typeface="ヒラギノ角ゴ Pro W3" charset="0"/>
                <a:cs typeface="ヒラギノ角ゴ Pro W3" charset="0"/>
              </a:rPr>
              <a:t>04 - </a:t>
            </a:r>
            <a:fld id="{5B047464-6942-1846-8A1E-9714E28DCEAC}" type="slidenum">
              <a:rPr lang="en-US" sz="1400">
                <a:solidFill>
                  <a:srgbClr val="003F8E"/>
                </a:solidFill>
                <a:ea typeface="ヒラギノ角ゴ Pro W3" charset="0"/>
                <a:cs typeface="ヒラギノ角ゴ Pro W3" charset="0"/>
              </a:rPr>
              <a:pPr/>
              <a:t>14</a:t>
            </a:fld>
            <a:endParaRPr lang="en-US" sz="1400">
              <a:solidFill>
                <a:srgbClr val="003F8E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73163" y="1059825"/>
            <a:ext cx="8245475" cy="990600"/>
          </a:xfrm>
        </p:spPr>
        <p:txBody>
          <a:bodyPr/>
          <a:lstStyle/>
          <a:p>
            <a:pPr marL="381000" indent="-381000">
              <a:spcBef>
                <a:spcPct val="0"/>
              </a:spcBef>
              <a:buFontTx/>
              <a:buNone/>
            </a:pPr>
            <a:r>
              <a:rPr lang="en-GB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>
                <a:latin typeface="Arial" charset="0"/>
                <a:cs typeface="Arial" charset="0"/>
              </a:rPr>
              <a:t>D</a:t>
            </a:r>
            <a:r>
              <a:rPr lang="en-GB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  <a:sym typeface="Symbol" charset="0"/>
              </a:rPr>
              <a:t></a:t>
            </a:r>
            <a:r>
              <a:rPr lang="en-GB" dirty="0">
                <a:latin typeface="Arial" charset="0"/>
                <a:cs typeface="Arial" charset="0"/>
              </a:rPr>
              <a:t> 1 : Wind energy converter of low rotational speed (prime mover)</a:t>
            </a:r>
          </a:p>
          <a:p>
            <a:pPr marL="381000" indent="-381000">
              <a:spcBef>
                <a:spcPct val="0"/>
              </a:spcBef>
              <a:buFontTx/>
              <a:buNone/>
            </a:pPr>
            <a:r>
              <a:rPr lang="en-GB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>
                <a:latin typeface="Arial" charset="0"/>
                <a:cs typeface="Arial" charset="0"/>
              </a:rPr>
              <a:t>D</a:t>
            </a:r>
            <a:r>
              <a:rPr lang="en-GB" dirty="0">
                <a:latin typeface="Arial" charset="0"/>
                <a:cs typeface="Arial" charset="0"/>
              </a:rPr>
              <a:t> &gt; 5 : Wind energy converter of high rotational speed (turbine)</a:t>
            </a:r>
          </a:p>
        </p:txBody>
      </p:sp>
    </p:spTree>
    <p:extLst>
      <p:ext uri="{BB962C8B-B14F-4D97-AF65-F5344CB8AC3E}">
        <p14:creationId xmlns:p14="http://schemas.microsoft.com/office/powerpoint/2010/main" val="11995428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Gasch Twel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0"/>
          <a:stretch>
            <a:fillRect/>
          </a:stretch>
        </p:blipFill>
        <p:spPr bwMode="auto">
          <a:xfrm>
            <a:off x="4419600" y="1447800"/>
            <a:ext cx="4968875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844550" y="271635"/>
            <a:ext cx="8277225" cy="719138"/>
          </a:xfrm>
        </p:spPr>
        <p:txBody>
          <a:bodyPr/>
          <a:lstStyle/>
          <a:p>
            <a:r>
              <a:rPr lang="en-GB" dirty="0">
                <a:latin typeface="Arial" charset="0"/>
                <a:cs typeface="Arial" charset="0"/>
              </a:rPr>
              <a:t> </a:t>
            </a:r>
            <a:r>
              <a:rPr lang="en-GB" dirty="0" smtClean="0">
                <a:latin typeface="Arial" charset="0"/>
                <a:cs typeface="Arial" charset="0"/>
              </a:rPr>
              <a:t>(Dimensionless) rotor </a:t>
            </a:r>
            <a:r>
              <a:rPr lang="en-GB" dirty="0">
                <a:latin typeface="Arial" charset="0"/>
                <a:cs typeface="Arial" charset="0"/>
              </a:rPr>
              <a:t>solidity </a:t>
            </a:r>
            <a:r>
              <a:rPr lang="en-GB" dirty="0" err="1">
                <a:latin typeface="Arial" charset="0"/>
                <a:cs typeface="Arial" charset="0"/>
              </a:rPr>
              <a:t>σ</a:t>
            </a:r>
            <a:r>
              <a:rPr lang="en-GB" dirty="0">
                <a:latin typeface="Arial" charset="0"/>
                <a:cs typeface="Arial" charset="0"/>
              </a:rPr>
              <a:t/>
            </a:r>
            <a:br>
              <a:rPr lang="en-GB" dirty="0">
                <a:latin typeface="Arial" charset="0"/>
                <a:cs typeface="Arial" charset="0"/>
              </a:rPr>
            </a:br>
            <a:r>
              <a:rPr lang="en-GB" dirty="0">
                <a:latin typeface="Arial" charset="0"/>
                <a:cs typeface="Arial" charset="0"/>
              </a:rPr>
              <a:t> </a:t>
            </a:r>
            <a:r>
              <a:rPr lang="en-GB" sz="2400" b="0" dirty="0" smtClean="0">
                <a:latin typeface="Arial" charset="0"/>
                <a:cs typeface="Arial" charset="0"/>
              </a:rPr>
              <a:t>Ratio </a:t>
            </a:r>
            <a:r>
              <a:rPr lang="en-GB" sz="2400" b="0" dirty="0">
                <a:latin typeface="Arial" charset="0"/>
                <a:cs typeface="Arial" charset="0"/>
              </a:rPr>
              <a:t>of rotor surface to swept rotor </a:t>
            </a:r>
            <a:r>
              <a:rPr lang="en-GB" sz="2400" b="0" dirty="0" smtClean="0">
                <a:latin typeface="Arial" charset="0"/>
                <a:cs typeface="Arial" charset="0"/>
              </a:rPr>
              <a:t>area</a:t>
            </a:r>
            <a:endParaRPr lang="en-GB" sz="2400" b="0" dirty="0">
              <a:latin typeface="Arial" charset="0"/>
              <a:cs typeface="Arial" charset="0"/>
            </a:endParaRPr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716616"/>
              </p:ext>
            </p:extLst>
          </p:nvPr>
        </p:nvGraphicFramePr>
        <p:xfrm>
          <a:off x="1013388" y="2231115"/>
          <a:ext cx="2269006" cy="958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Equation" r:id="rId4" imgW="1473200" imgH="622300" progId="Equation.3">
                  <p:embed/>
                </p:oleObj>
              </mc:Choice>
              <mc:Fallback>
                <p:oleObj name="Equation" r:id="rId4" imgW="14732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388" y="2231115"/>
                        <a:ext cx="2269006" cy="9588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 Box 5"/>
          <p:cNvSpPr txBox="1">
            <a:spLocks noChangeArrowheads="1"/>
          </p:cNvSpPr>
          <p:nvPr/>
        </p:nvSpPr>
        <p:spPr bwMode="auto">
          <a:xfrm rot="-5400000">
            <a:off x="8940006" y="5034757"/>
            <a:ext cx="15398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GB" sz="1200"/>
              <a:t>[fig. Gasch]</a:t>
            </a:r>
            <a:endParaRPr lang="en-GB" sz="1200">
              <a:latin typeface="Times New Roman" charset="0"/>
            </a:endParaRPr>
          </a:p>
        </p:txBody>
      </p:sp>
      <p:sp>
        <p:nvSpPr>
          <p:cNvPr id="399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42505" y="3276600"/>
            <a:ext cx="4795838" cy="2362200"/>
          </a:xfrm>
        </p:spPr>
        <p:txBody>
          <a:bodyPr/>
          <a:lstStyle/>
          <a:p>
            <a:pPr>
              <a:buFontTx/>
              <a:buNone/>
            </a:pPr>
            <a:r>
              <a:rPr lang="en-GB" dirty="0">
                <a:latin typeface="Arial" charset="0"/>
                <a:cs typeface="Arial" charset="0"/>
              </a:rPr>
              <a:t>with: </a:t>
            </a:r>
          </a:p>
          <a:p>
            <a:pPr>
              <a:buFontTx/>
              <a:buNone/>
            </a:pPr>
            <a:r>
              <a:rPr lang="en-GB" dirty="0">
                <a:latin typeface="Arial" charset="0"/>
                <a:cs typeface="Arial" charset="0"/>
              </a:rPr>
              <a:t>       average chord length</a:t>
            </a:r>
          </a:p>
          <a:p>
            <a:pPr>
              <a:buFontTx/>
              <a:buNone/>
            </a:pPr>
            <a:endParaRPr lang="en-GB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GB" dirty="0">
                <a:latin typeface="Arial" charset="0"/>
                <a:cs typeface="Arial" charset="0"/>
              </a:rPr>
              <a:t>turbine with low tip speed ratio </a:t>
            </a:r>
          </a:p>
          <a:p>
            <a:pPr>
              <a:buFontTx/>
              <a:buNone/>
            </a:pPr>
            <a:r>
              <a:rPr lang="en-GB" dirty="0" smtClean="0">
                <a:latin typeface="Arial" charset="0"/>
                <a:cs typeface="Arial" charset="0"/>
              </a:rPr>
              <a:t>(N</a:t>
            </a:r>
            <a:r>
              <a:rPr lang="en-GB" i="1" dirty="0" smtClean="0">
                <a:latin typeface="Arial" charset="0"/>
                <a:cs typeface="Arial" charset="0"/>
              </a:rPr>
              <a:t> </a:t>
            </a:r>
            <a:r>
              <a:rPr lang="en-GB" i="1" dirty="0">
                <a:latin typeface="Arial" charset="0"/>
                <a:cs typeface="Arial" charset="0"/>
              </a:rPr>
              <a:t>= </a:t>
            </a:r>
            <a:r>
              <a:rPr lang="en-GB" dirty="0">
                <a:latin typeface="Arial" charset="0"/>
                <a:cs typeface="Arial" charset="0"/>
              </a:rPr>
              <a:t>20, </a:t>
            </a:r>
            <a:r>
              <a:rPr lang="en-GB" i="1" dirty="0" err="1">
                <a:latin typeface="Arial" charset="0"/>
                <a:cs typeface="Arial" charset="0"/>
              </a:rPr>
              <a:t>λ</a:t>
            </a:r>
            <a:r>
              <a:rPr lang="en-GB" i="1" baseline="-25000" dirty="0" err="1">
                <a:latin typeface="Arial" charset="0"/>
                <a:cs typeface="Arial" charset="0"/>
              </a:rPr>
              <a:t>D</a:t>
            </a:r>
            <a:r>
              <a:rPr lang="en-GB" dirty="0">
                <a:latin typeface="Arial" charset="0"/>
                <a:cs typeface="Arial" charset="0"/>
              </a:rPr>
              <a:t> = 1): </a:t>
            </a:r>
            <a:r>
              <a:rPr lang="en-GB" dirty="0" err="1">
                <a:latin typeface="Courier New" charset="0"/>
                <a:cs typeface="Arial" charset="0"/>
              </a:rPr>
              <a:t>σ</a:t>
            </a:r>
            <a:r>
              <a:rPr lang="en-GB" dirty="0">
                <a:latin typeface="Arial" charset="0"/>
                <a:cs typeface="Arial" charset="0"/>
              </a:rPr>
              <a:t> = 100 %</a:t>
            </a:r>
          </a:p>
          <a:p>
            <a:pPr>
              <a:buFontTx/>
              <a:buNone/>
            </a:pPr>
            <a:r>
              <a:rPr lang="en-GB" dirty="0">
                <a:latin typeface="Arial" charset="0"/>
                <a:cs typeface="Arial" charset="0"/>
              </a:rPr>
              <a:t>turbine with low high tip speed ratio</a:t>
            </a:r>
          </a:p>
          <a:p>
            <a:pPr>
              <a:buFontTx/>
              <a:buNone/>
            </a:pPr>
            <a:r>
              <a:rPr lang="en-GB" dirty="0" smtClean="0">
                <a:latin typeface="Arial" charset="0"/>
                <a:cs typeface="Arial" charset="0"/>
              </a:rPr>
              <a:t>(N</a:t>
            </a:r>
            <a:r>
              <a:rPr lang="en-GB" i="1" dirty="0" smtClean="0">
                <a:latin typeface="Arial" charset="0"/>
                <a:cs typeface="Arial" charset="0"/>
              </a:rPr>
              <a:t> </a:t>
            </a:r>
            <a:r>
              <a:rPr lang="en-GB" i="1" dirty="0">
                <a:latin typeface="Arial" charset="0"/>
                <a:cs typeface="Arial" charset="0"/>
              </a:rPr>
              <a:t>= </a:t>
            </a:r>
            <a:r>
              <a:rPr lang="en-GB" dirty="0">
                <a:latin typeface="Arial" charset="0"/>
                <a:cs typeface="Arial" charset="0"/>
              </a:rPr>
              <a:t>2, </a:t>
            </a:r>
            <a:r>
              <a:rPr lang="en-GB" i="1" dirty="0" err="1">
                <a:latin typeface="Arial" charset="0"/>
                <a:cs typeface="Arial" charset="0"/>
              </a:rPr>
              <a:t>λ</a:t>
            </a:r>
            <a:r>
              <a:rPr lang="en-GB" i="1" baseline="-25000" dirty="0" err="1">
                <a:latin typeface="Arial" charset="0"/>
                <a:cs typeface="Arial" charset="0"/>
              </a:rPr>
              <a:t>D</a:t>
            </a:r>
            <a:r>
              <a:rPr lang="en-GB" dirty="0">
                <a:latin typeface="Arial" charset="0"/>
                <a:cs typeface="Arial" charset="0"/>
              </a:rPr>
              <a:t> = 8): </a:t>
            </a:r>
            <a:r>
              <a:rPr lang="en-GB" dirty="0" err="1">
                <a:latin typeface="Courier New" charset="0"/>
                <a:cs typeface="Arial" charset="0"/>
              </a:rPr>
              <a:t>σ</a:t>
            </a:r>
            <a:r>
              <a:rPr lang="en-GB" dirty="0">
                <a:latin typeface="Arial" charset="0"/>
                <a:cs typeface="Arial" charset="0"/>
              </a:rPr>
              <a:t> =   4 %</a:t>
            </a:r>
          </a:p>
        </p:txBody>
      </p:sp>
      <p:sp>
        <p:nvSpPr>
          <p:cNvPr id="39943" name="Foliennummernplatzhalt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73838" y="6372225"/>
            <a:ext cx="10287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400">
                <a:solidFill>
                  <a:srgbClr val="003F8E"/>
                </a:solidFill>
                <a:ea typeface="ヒラギノ角ゴ Pro W3" charset="0"/>
                <a:cs typeface="ヒラギノ角ゴ Pro W3" charset="0"/>
              </a:rPr>
              <a:t>04 - </a:t>
            </a:r>
            <a:fld id="{87AF2B5C-9D21-6D46-BD8A-366AEF3321E4}" type="slidenum">
              <a:rPr lang="en-US" sz="1400">
                <a:solidFill>
                  <a:srgbClr val="003F8E"/>
                </a:solidFill>
                <a:ea typeface="ヒラギノ角ゴ Pro W3" charset="0"/>
                <a:cs typeface="ヒラギノ角ゴ Pro W3" charset="0"/>
              </a:rPr>
              <a:pPr/>
              <a:t>15</a:t>
            </a:fld>
            <a:endParaRPr lang="en-US" sz="1400">
              <a:solidFill>
                <a:srgbClr val="003F8E"/>
              </a:solidFill>
              <a:ea typeface="ヒラギノ角ゴ Pro W3" charset="0"/>
              <a:cs typeface="ヒラギノ角ゴ Pro W3" charset="0"/>
            </a:endParaRPr>
          </a:p>
        </p:txBody>
      </p:sp>
      <p:graphicFrame>
        <p:nvGraphicFramePr>
          <p:cNvPr id="39944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584123"/>
              </p:ext>
            </p:extLst>
          </p:nvPr>
        </p:nvGraphicFramePr>
        <p:xfrm>
          <a:off x="1013388" y="3595688"/>
          <a:ext cx="315912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6" imgW="88707" imgH="215432" progId="Equation.3">
                  <p:embed/>
                </p:oleObj>
              </mc:Choice>
              <mc:Fallback>
                <p:oleObj name="Equation" r:id="rId6" imgW="88707" imgH="2154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388" y="3595688"/>
                        <a:ext cx="315912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54819" y="2258935"/>
            <a:ext cx="3878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486379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 descr="Gasch Twe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8" y="1058863"/>
            <a:ext cx="7031037" cy="5193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12662" y="4975158"/>
            <a:ext cx="2092280" cy="10772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de-DE" sz="1600" dirty="0" smtClean="0">
                <a:latin typeface="+mj-lt"/>
              </a:rPr>
              <a:t>Note: In </a:t>
            </a:r>
            <a:r>
              <a:rPr lang="de-DE" sz="1600" dirty="0" err="1" smtClean="0">
                <a:latin typeface="+mj-lt"/>
              </a:rPr>
              <a:t>the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diagram</a:t>
            </a:r>
            <a:r>
              <a:rPr lang="de-DE" sz="1600" dirty="0" smtClean="0">
                <a:latin typeface="+mj-lt"/>
              </a:rPr>
              <a:t> </a:t>
            </a:r>
            <a:r>
              <a:rPr lang="el-GR" sz="1600" dirty="0" smtClean="0">
                <a:latin typeface="Times New Roman" charset="0"/>
              </a:rPr>
              <a:t>λ</a:t>
            </a:r>
            <a:r>
              <a:rPr lang="de-DE" sz="1600" dirty="0" smtClean="0">
                <a:latin typeface="Times New Roman" charset="0"/>
              </a:rPr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referring</a:t>
            </a:r>
            <a:r>
              <a:rPr lang="de-DE" sz="1600" dirty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/>
              <a:t>the</a:t>
            </a:r>
            <a:r>
              <a:rPr lang="de-DE" sz="1600" dirty="0"/>
              <a:t> design </a:t>
            </a:r>
            <a:r>
              <a:rPr lang="de-DE" sz="1600" dirty="0" err="1"/>
              <a:t>tip</a:t>
            </a:r>
            <a:r>
              <a:rPr lang="de-DE" sz="1600" dirty="0"/>
              <a:t> </a:t>
            </a:r>
            <a:r>
              <a:rPr lang="de-DE" sz="1600" dirty="0" err="1"/>
              <a:t>speed</a:t>
            </a:r>
            <a:r>
              <a:rPr lang="de-DE" sz="1600" dirty="0"/>
              <a:t> </a:t>
            </a:r>
            <a:r>
              <a:rPr lang="de-DE" sz="1600" dirty="0" err="1"/>
              <a:t>ratio</a:t>
            </a:r>
            <a:r>
              <a:rPr lang="de-DE" sz="1600" dirty="0"/>
              <a:t> </a:t>
            </a:r>
            <a:r>
              <a:rPr lang="el-GR" sz="1600" dirty="0">
                <a:cs typeface="Times New Roman" charset="0"/>
              </a:rPr>
              <a:t>λ</a:t>
            </a:r>
            <a:r>
              <a:rPr lang="de-DE" sz="1600" baseline="-25000" dirty="0">
                <a:ea typeface="Times New Roman" charset="0"/>
                <a:cs typeface="Times New Roman" charset="0"/>
              </a:rPr>
              <a:t>D</a:t>
            </a:r>
            <a:endParaRPr lang="de-DE" sz="1600" dirty="0">
              <a:ea typeface="Times New Roman" charset="0"/>
              <a:cs typeface="Times New Roman" charset="0"/>
            </a:endParaRPr>
          </a:p>
        </p:txBody>
      </p:sp>
      <p:sp>
        <p:nvSpPr>
          <p:cNvPr id="40965" name="Foliennummernplatzhalt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73838" y="6372225"/>
            <a:ext cx="10287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400">
                <a:solidFill>
                  <a:srgbClr val="003F8E"/>
                </a:solidFill>
                <a:ea typeface="ヒラギノ角ゴ Pro W3" charset="0"/>
                <a:cs typeface="ヒラギノ角ゴ Pro W3" charset="0"/>
              </a:rPr>
              <a:t>04 - </a:t>
            </a:r>
            <a:fld id="{1A53D7B4-E40A-D547-9DB5-0C4C165FBA2D}" type="slidenum">
              <a:rPr lang="en-US" sz="1400">
                <a:solidFill>
                  <a:srgbClr val="003F8E"/>
                </a:solidFill>
                <a:ea typeface="ヒラギノ角ゴ Pro W3" charset="0"/>
                <a:cs typeface="ヒラギノ角ゴ Pro W3" charset="0"/>
              </a:rPr>
              <a:pPr/>
              <a:t>16</a:t>
            </a:fld>
            <a:endParaRPr lang="en-US" sz="1400">
              <a:solidFill>
                <a:srgbClr val="003F8E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8975" y="274638"/>
            <a:ext cx="8915400" cy="914400"/>
          </a:xfrm>
        </p:spPr>
        <p:txBody>
          <a:bodyPr/>
          <a:lstStyle/>
          <a:p>
            <a:r>
              <a:rPr lang="en-GB" dirty="0">
                <a:latin typeface="Arial" charset="0"/>
                <a:cs typeface="Arial" charset="0"/>
              </a:rPr>
              <a:t>Distribution of blade chord and twist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for</a:t>
            </a:r>
            <a:r>
              <a:rPr lang="de-DE" dirty="0">
                <a:latin typeface="Arial" charset="0"/>
                <a:cs typeface="Arial" charset="0"/>
              </a:rPr>
              <a:t> different </a:t>
            </a:r>
            <a:r>
              <a:rPr lang="de-DE" u="sng" dirty="0">
                <a:latin typeface="Arial" charset="0"/>
                <a:cs typeface="Arial" charset="0"/>
              </a:rPr>
              <a:t>design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tip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speed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 smtClean="0">
                <a:latin typeface="Arial" charset="0"/>
                <a:cs typeface="Arial" charset="0"/>
              </a:rPr>
              <a:t>ratio</a:t>
            </a:r>
            <a:r>
              <a:rPr lang="en-GB" dirty="0" smtClean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>
                <a:latin typeface="Arial" charset="0"/>
                <a:cs typeface="Arial" charset="0"/>
              </a:rPr>
              <a:t>D</a:t>
            </a:r>
            <a:r>
              <a:rPr lang="en-GB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16200000">
            <a:off x="8940006" y="5034757"/>
            <a:ext cx="15398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GB" sz="1200"/>
              <a:t>[fig. Gasch]</a:t>
            </a:r>
            <a:endParaRPr lang="en-GB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329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/>
          <p:cNvGrpSpPr>
            <a:grpSpLocks noChangeAspect="1"/>
          </p:cNvGrpSpPr>
          <p:nvPr/>
        </p:nvGrpSpPr>
        <p:grpSpPr>
          <a:xfrm>
            <a:off x="577499" y="674640"/>
            <a:ext cx="5924956" cy="3561696"/>
            <a:chOff x="577498" y="131763"/>
            <a:chExt cx="6993081" cy="4203783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 rotWithShape="1">
            <a:blip r:embed="rId2"/>
            <a:srcRect l="20739" r="6302" b="64054"/>
            <a:stretch/>
          </p:blipFill>
          <p:spPr>
            <a:xfrm rot="1134623">
              <a:off x="770917" y="1106183"/>
              <a:ext cx="6022729" cy="2218665"/>
            </a:xfrm>
            <a:prstGeom prst="rect">
              <a:avLst/>
            </a:prstGeom>
          </p:spPr>
        </p:pic>
        <p:sp>
          <p:nvSpPr>
            <p:cNvPr id="8" name="Rectangle 5"/>
            <p:cNvSpPr/>
            <p:nvPr/>
          </p:nvSpPr>
          <p:spPr bwMode="auto">
            <a:xfrm>
              <a:off x="922756" y="131763"/>
              <a:ext cx="6647823" cy="10488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6"/>
            <p:cNvSpPr/>
            <p:nvPr/>
          </p:nvSpPr>
          <p:spPr bwMode="auto">
            <a:xfrm>
              <a:off x="577498" y="2408985"/>
              <a:ext cx="6774795" cy="192656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884659" y="2296261"/>
            <a:ext cx="3849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[Source: </a:t>
            </a:r>
            <a:r>
              <a:rPr lang="en-US" sz="1200" dirty="0" err="1" smtClean="0"/>
              <a:t>www.eyeofthefish.org</a:t>
            </a:r>
            <a:r>
              <a:rPr lang="en-US" sz="1200" dirty="0" smtClean="0"/>
              <a:t>]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4. Blade design for recent variable speed turbines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582" r="-251"/>
          <a:stretch/>
        </p:blipFill>
        <p:spPr>
          <a:xfrm>
            <a:off x="546428" y="2801926"/>
            <a:ext cx="9294780" cy="3362996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8029" y="851669"/>
            <a:ext cx="82454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ヒラギノ角ゴ Pro W3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81000" indent="-381000">
              <a:spcBef>
                <a:spcPct val="0"/>
              </a:spcBef>
              <a:buFontTx/>
              <a:buNone/>
            </a:pP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Example: Development of </a:t>
            </a:r>
            <a:r>
              <a:rPr lang="en-GB" dirty="0" err="1" smtClean="0">
                <a:latin typeface="Arial" charset="0"/>
                <a:cs typeface="Arial" charset="0"/>
                <a:sym typeface="Symbol" charset="0"/>
              </a:rPr>
              <a:t>Enercon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 blade designs</a:t>
            </a:r>
            <a:endParaRPr lang="en-GB" dirty="0"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1117" y="6002371"/>
            <a:ext cx="3849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[Source: </a:t>
            </a:r>
            <a:r>
              <a:rPr lang="en-US" sz="1200" dirty="0" err="1" smtClean="0"/>
              <a:t>Gasch</a:t>
            </a:r>
            <a:r>
              <a:rPr lang="en-US" sz="1200" dirty="0" smtClean="0"/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28058879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1" name="Rectangle 3"/>
          <p:cNvSpPr>
            <a:spLocks noGrp="1" noChangeArrowheads="1"/>
          </p:cNvSpPr>
          <p:nvPr>
            <p:ph type="title"/>
          </p:nvPr>
        </p:nvSpPr>
        <p:spPr>
          <a:xfrm>
            <a:off x="4953000" y="-10286"/>
            <a:ext cx="4953000" cy="1099312"/>
          </a:xfrm>
        </p:spPr>
        <p:txBody>
          <a:bodyPr/>
          <a:lstStyle/>
          <a:p>
            <a:pPr algn="l"/>
            <a:r>
              <a:rPr lang="en-GB" dirty="0" smtClean="0"/>
              <a:t>Power limitation &amp; control </a:t>
            </a:r>
            <a:endParaRPr lang="en-GB" dirty="0"/>
          </a:p>
        </p:txBody>
      </p:sp>
      <p:sp>
        <p:nvSpPr>
          <p:cNvPr id="857108" name="Text Box 20"/>
          <p:cNvSpPr txBox="1">
            <a:spLocks noChangeAspect="1" noChangeArrowheads="1"/>
          </p:cNvSpPr>
          <p:nvPr/>
        </p:nvSpPr>
        <p:spPr bwMode="auto">
          <a:xfrm rot="16200000">
            <a:off x="4347369" y="3606007"/>
            <a:ext cx="458787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/>
            <a:r>
              <a:rPr lang="en-GB" i="1"/>
              <a:t>v</a:t>
            </a:r>
            <a:r>
              <a:rPr lang="en-GB" i="1" baseline="-25000" smtClean="0"/>
              <a:t>cut-out</a:t>
            </a:r>
            <a:endParaRPr lang="en-GB" sz="3200" i="1"/>
          </a:p>
        </p:txBody>
      </p:sp>
      <p:sp>
        <p:nvSpPr>
          <p:cNvPr id="69" name="Freeform 7"/>
          <p:cNvSpPr>
            <a:spLocks noChangeAspect="1"/>
          </p:cNvSpPr>
          <p:nvPr/>
        </p:nvSpPr>
        <p:spPr bwMode="auto">
          <a:xfrm>
            <a:off x="1547813" y="166561"/>
            <a:ext cx="39687" cy="4643438"/>
          </a:xfrm>
          <a:custGeom>
            <a:avLst/>
            <a:gdLst/>
            <a:ahLst/>
            <a:cxnLst>
              <a:cxn ang="0">
                <a:pos x="23" y="2925"/>
              </a:cxn>
              <a:cxn ang="0">
                <a:pos x="0" y="0"/>
              </a:cxn>
            </a:cxnLst>
            <a:rect l="0" t="0" r="r" b="b"/>
            <a:pathLst>
              <a:path w="23" h="2925">
                <a:moveTo>
                  <a:pt x="23" y="2925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0" name="Freeform 8"/>
          <p:cNvSpPr>
            <a:spLocks noChangeAspect="1"/>
          </p:cNvSpPr>
          <p:nvPr/>
        </p:nvSpPr>
        <p:spPr bwMode="auto">
          <a:xfrm>
            <a:off x="2867025" y="196724"/>
            <a:ext cx="22225" cy="4629150"/>
          </a:xfrm>
          <a:custGeom>
            <a:avLst/>
            <a:gdLst/>
            <a:ahLst/>
            <a:cxnLst>
              <a:cxn ang="0">
                <a:pos x="14" y="2916"/>
              </a:cxn>
              <a:cxn ang="0">
                <a:pos x="0" y="0"/>
              </a:cxn>
            </a:cxnLst>
            <a:rect l="0" t="0" r="r" b="b"/>
            <a:pathLst>
              <a:path w="14" h="2916">
                <a:moveTo>
                  <a:pt x="14" y="2916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1" name="Freeform 9"/>
          <p:cNvSpPr>
            <a:spLocks noChangeAspect="1"/>
          </p:cNvSpPr>
          <p:nvPr/>
        </p:nvSpPr>
        <p:spPr bwMode="auto">
          <a:xfrm>
            <a:off x="1595438" y="4735386"/>
            <a:ext cx="1587" cy="98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2" name="Freeform 10"/>
          <p:cNvSpPr>
            <a:spLocks noChangeAspect="1"/>
          </p:cNvSpPr>
          <p:nvPr/>
        </p:nvSpPr>
        <p:spPr bwMode="auto">
          <a:xfrm>
            <a:off x="4165600" y="4733799"/>
            <a:ext cx="4763" cy="98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3" name="Freeform 11"/>
          <p:cNvSpPr>
            <a:spLocks noChangeAspect="1"/>
          </p:cNvSpPr>
          <p:nvPr/>
        </p:nvSpPr>
        <p:spPr bwMode="auto">
          <a:xfrm>
            <a:off x="2886075" y="4741736"/>
            <a:ext cx="3175" cy="98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4" name="Freeform 12"/>
          <p:cNvSpPr>
            <a:spLocks noChangeAspect="1"/>
          </p:cNvSpPr>
          <p:nvPr/>
        </p:nvSpPr>
        <p:spPr bwMode="auto">
          <a:xfrm>
            <a:off x="1217613" y="36000"/>
            <a:ext cx="15806" cy="1764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" y="1116"/>
              </a:cxn>
            </a:cxnLst>
            <a:rect l="0" t="0" r="r" b="b"/>
            <a:pathLst>
              <a:path w="10" h="1116">
                <a:moveTo>
                  <a:pt x="0" y="0"/>
                </a:moveTo>
                <a:lnTo>
                  <a:pt x="10" y="1116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stealth" w="med" len="lg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5" name="Text Box 13"/>
          <p:cNvSpPr txBox="1">
            <a:spLocks noChangeAspect="1" noChangeArrowheads="1"/>
          </p:cNvSpPr>
          <p:nvPr/>
        </p:nvSpPr>
        <p:spPr bwMode="auto">
          <a:xfrm rot="16200000">
            <a:off x="-198437" y="896811"/>
            <a:ext cx="1479550" cy="304800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i="1"/>
              <a:t>Elec. power</a:t>
            </a:r>
            <a:r>
              <a:rPr lang="en-GB" sz="1400" i="1" baseline="-25000" smtClean="0"/>
              <a:t> </a:t>
            </a:r>
            <a:endParaRPr lang="en-GB" sz="1400"/>
          </a:p>
        </p:txBody>
      </p:sp>
      <p:sp>
        <p:nvSpPr>
          <p:cNvPr id="76" name="Freeform 14"/>
          <p:cNvSpPr>
            <a:spLocks noChangeAspect="1"/>
          </p:cNvSpPr>
          <p:nvPr/>
        </p:nvSpPr>
        <p:spPr bwMode="auto">
          <a:xfrm rot="-5400000">
            <a:off x="1167607" y="143542"/>
            <a:ext cx="0" cy="106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7" name="Freeform 16"/>
          <p:cNvSpPr>
            <a:spLocks noChangeAspect="1"/>
          </p:cNvSpPr>
          <p:nvPr/>
        </p:nvSpPr>
        <p:spPr bwMode="auto">
          <a:xfrm>
            <a:off x="1219200" y="1765174"/>
            <a:ext cx="3462338" cy="4762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1679" y="0"/>
              </a:cxn>
            </a:cxnLst>
            <a:rect l="0" t="0" r="r" b="b"/>
            <a:pathLst>
              <a:path w="1679" h="3">
                <a:moveTo>
                  <a:pt x="0" y="3"/>
                </a:moveTo>
                <a:lnTo>
                  <a:pt x="1679" y="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8" name="Freeform 17"/>
          <p:cNvSpPr>
            <a:spLocks noChangeAspect="1"/>
          </p:cNvSpPr>
          <p:nvPr/>
        </p:nvSpPr>
        <p:spPr bwMode="auto">
          <a:xfrm>
            <a:off x="1554163" y="198311"/>
            <a:ext cx="2957512" cy="1563688"/>
          </a:xfrm>
          <a:custGeom>
            <a:avLst/>
            <a:gdLst>
              <a:gd name="connsiteX0" fmla="*/ 0 w 10000"/>
              <a:gd name="connsiteY0" fmla="*/ 9716 h 10000"/>
              <a:gd name="connsiteX1" fmla="*/ 1571 w 10000"/>
              <a:gd name="connsiteY1" fmla="*/ 7442 h 10000"/>
              <a:gd name="connsiteX2" fmla="*/ 2717 w 10000"/>
              <a:gd name="connsiteY2" fmla="*/ 3706 h 10000"/>
              <a:gd name="connsiteX3" fmla="*/ 3839 w 10000"/>
              <a:gd name="connsiteY3" fmla="*/ 589 h 10000"/>
              <a:gd name="connsiteX4" fmla="*/ 4386 w 10000"/>
              <a:gd name="connsiteY4" fmla="*/ 0 h 10000"/>
              <a:gd name="connsiteX5" fmla="*/ 8726 w 10000"/>
              <a:gd name="connsiteY5" fmla="*/ 10 h 10000"/>
              <a:gd name="connsiteX6" fmla="*/ 8778 w 10000"/>
              <a:gd name="connsiteY6" fmla="*/ 10000 h 10000"/>
              <a:gd name="connsiteX7" fmla="*/ 10000 w 10000"/>
              <a:gd name="connsiteY7" fmla="*/ 10000 h 10000"/>
              <a:gd name="connsiteX0" fmla="*/ 0 w 10000"/>
              <a:gd name="connsiteY0" fmla="*/ 9716 h 10000"/>
              <a:gd name="connsiteX1" fmla="*/ 1571 w 10000"/>
              <a:gd name="connsiteY1" fmla="*/ 7442 h 10000"/>
              <a:gd name="connsiteX2" fmla="*/ 2717 w 10000"/>
              <a:gd name="connsiteY2" fmla="*/ 3706 h 10000"/>
              <a:gd name="connsiteX3" fmla="*/ 3839 w 10000"/>
              <a:gd name="connsiteY3" fmla="*/ 589 h 10000"/>
              <a:gd name="connsiteX4" fmla="*/ 4386 w 10000"/>
              <a:gd name="connsiteY4" fmla="*/ 0 h 10000"/>
              <a:gd name="connsiteX5" fmla="*/ 8726 w 10000"/>
              <a:gd name="connsiteY5" fmla="*/ 10 h 10000"/>
              <a:gd name="connsiteX6" fmla="*/ 8778 w 10000"/>
              <a:gd name="connsiteY6" fmla="*/ 10000 h 10000"/>
              <a:gd name="connsiteX7" fmla="*/ 10000 w 10000"/>
              <a:gd name="connsiteY7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0" y="9716"/>
                </a:moveTo>
                <a:cubicBezTo>
                  <a:pt x="256" y="9330"/>
                  <a:pt x="1117" y="8447"/>
                  <a:pt x="1571" y="7442"/>
                </a:cubicBezTo>
                <a:cubicBezTo>
                  <a:pt x="2024" y="6437"/>
                  <a:pt x="2339" y="4848"/>
                  <a:pt x="2717" y="3706"/>
                </a:cubicBezTo>
                <a:cubicBezTo>
                  <a:pt x="3095" y="2564"/>
                  <a:pt x="3560" y="1209"/>
                  <a:pt x="3839" y="589"/>
                </a:cubicBezTo>
                <a:lnTo>
                  <a:pt x="4386" y="0"/>
                </a:lnTo>
                <a:lnTo>
                  <a:pt x="8726" y="10"/>
                </a:lnTo>
                <a:cubicBezTo>
                  <a:pt x="8743" y="3340"/>
                  <a:pt x="8761" y="6670"/>
                  <a:pt x="8778" y="10000"/>
                </a:cubicBezTo>
                <a:lnTo>
                  <a:pt x="10000" y="1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9" name="Text Box 18"/>
          <p:cNvSpPr txBox="1">
            <a:spLocks noChangeAspect="1" noChangeArrowheads="1"/>
          </p:cNvSpPr>
          <p:nvPr/>
        </p:nvSpPr>
        <p:spPr bwMode="auto">
          <a:xfrm rot="16200000">
            <a:off x="-173831" y="3951955"/>
            <a:ext cx="1430338" cy="304800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/>
              <a:t>Pitch angle</a:t>
            </a:r>
          </a:p>
        </p:txBody>
      </p:sp>
      <p:sp>
        <p:nvSpPr>
          <p:cNvPr id="80" name="Text Box 19"/>
          <p:cNvSpPr txBox="1">
            <a:spLocks noChangeAspect="1" noChangeArrowheads="1"/>
          </p:cNvSpPr>
          <p:nvPr/>
        </p:nvSpPr>
        <p:spPr bwMode="auto">
          <a:xfrm>
            <a:off x="1604963" y="4997324"/>
            <a:ext cx="2825750" cy="304800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dirty="0">
                <a:sym typeface="Greek Symbols" pitchFamily="18" charset="2"/>
              </a:rPr>
              <a:t>Wind speed</a:t>
            </a:r>
            <a:endParaRPr lang="en-GB" sz="1400" dirty="0"/>
          </a:p>
        </p:txBody>
      </p:sp>
      <p:sp>
        <p:nvSpPr>
          <p:cNvPr id="81" name="Text Box 20"/>
          <p:cNvSpPr txBox="1">
            <a:spLocks noChangeAspect="1" noChangeArrowheads="1"/>
          </p:cNvSpPr>
          <p:nvPr/>
        </p:nvSpPr>
        <p:spPr bwMode="auto">
          <a:xfrm rot="16200000">
            <a:off x="1702597" y="3099483"/>
            <a:ext cx="553998" cy="89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GB" i="1" dirty="0" err="1"/>
              <a:t>v</a:t>
            </a:r>
            <a:r>
              <a:rPr lang="en-GB" i="1" baseline="-25000" dirty="0" err="1" smtClean="0"/>
              <a:t>cut</a:t>
            </a:r>
            <a:r>
              <a:rPr lang="en-GB" i="1" baseline="-25000" dirty="0" smtClean="0"/>
              <a:t>-in</a:t>
            </a:r>
            <a:endParaRPr lang="en-GB" sz="3200" i="1" dirty="0"/>
          </a:p>
        </p:txBody>
      </p:sp>
      <p:sp>
        <p:nvSpPr>
          <p:cNvPr id="82" name="Text Box 21"/>
          <p:cNvSpPr txBox="1">
            <a:spLocks noChangeAspect="1" noChangeArrowheads="1"/>
          </p:cNvSpPr>
          <p:nvPr/>
        </p:nvSpPr>
        <p:spPr bwMode="auto">
          <a:xfrm rot="16200000">
            <a:off x="2899569" y="3120105"/>
            <a:ext cx="4587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/>
            <a:r>
              <a:rPr lang="en-GB" i="1"/>
              <a:t>v</a:t>
            </a:r>
            <a:r>
              <a:rPr lang="en-GB" i="1" baseline="-25000" smtClean="0"/>
              <a:t>rated</a:t>
            </a:r>
            <a:endParaRPr lang="en-GB" sz="3200" i="1"/>
          </a:p>
        </p:txBody>
      </p:sp>
      <p:sp>
        <p:nvSpPr>
          <p:cNvPr id="83" name="Text Box 22"/>
          <p:cNvSpPr txBox="1">
            <a:spLocks noChangeAspect="1" noChangeArrowheads="1"/>
          </p:cNvSpPr>
          <p:nvPr/>
        </p:nvSpPr>
        <p:spPr bwMode="auto">
          <a:xfrm rot="16200000">
            <a:off x="4347369" y="3153443"/>
            <a:ext cx="458787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/>
            <a:r>
              <a:rPr lang="en-GB" i="1"/>
              <a:t>v</a:t>
            </a:r>
            <a:r>
              <a:rPr lang="en-GB" i="1" baseline="-25000" smtClean="0"/>
              <a:t>cut-out</a:t>
            </a:r>
            <a:endParaRPr lang="en-GB" sz="3200" i="1"/>
          </a:p>
        </p:txBody>
      </p:sp>
      <p:sp>
        <p:nvSpPr>
          <p:cNvPr id="84" name="Freeform 23"/>
          <p:cNvSpPr>
            <a:spLocks noChangeAspect="1"/>
          </p:cNvSpPr>
          <p:nvPr/>
        </p:nvSpPr>
        <p:spPr bwMode="auto">
          <a:xfrm>
            <a:off x="1217613" y="1909636"/>
            <a:ext cx="14287" cy="1466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" y="924"/>
              </a:cxn>
            </a:cxnLst>
            <a:rect l="0" t="0" r="r" b="b"/>
            <a:pathLst>
              <a:path w="9" h="924">
                <a:moveTo>
                  <a:pt x="0" y="0"/>
                </a:moveTo>
                <a:lnTo>
                  <a:pt x="9" y="924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stealth" w="med" len="lg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5" name="Text Box 24"/>
          <p:cNvSpPr txBox="1">
            <a:spLocks noChangeAspect="1" noChangeArrowheads="1"/>
          </p:cNvSpPr>
          <p:nvPr/>
        </p:nvSpPr>
        <p:spPr bwMode="auto">
          <a:xfrm rot="16200000">
            <a:off x="-100806" y="2581943"/>
            <a:ext cx="1284287" cy="304800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/>
              <a:t>Rotor speed</a:t>
            </a:r>
          </a:p>
        </p:txBody>
      </p:sp>
      <p:sp>
        <p:nvSpPr>
          <p:cNvPr id="86" name="Freeform 25"/>
          <p:cNvSpPr>
            <a:spLocks noChangeAspect="1"/>
          </p:cNvSpPr>
          <p:nvPr/>
        </p:nvSpPr>
        <p:spPr bwMode="auto">
          <a:xfrm>
            <a:off x="1217613" y="3354261"/>
            <a:ext cx="3511550" cy="6350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1679" y="0"/>
              </a:cxn>
            </a:cxnLst>
            <a:rect l="0" t="0" r="r" b="b"/>
            <a:pathLst>
              <a:path w="1679" h="3">
                <a:moveTo>
                  <a:pt x="0" y="3"/>
                </a:moveTo>
                <a:lnTo>
                  <a:pt x="1679" y="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7" name="Freeform 26"/>
          <p:cNvSpPr>
            <a:spLocks noChangeAspect="1"/>
          </p:cNvSpPr>
          <p:nvPr/>
        </p:nvSpPr>
        <p:spPr bwMode="auto">
          <a:xfrm>
            <a:off x="1230313" y="2193799"/>
            <a:ext cx="3275012" cy="1162050"/>
          </a:xfrm>
          <a:custGeom>
            <a:avLst/>
            <a:gdLst>
              <a:gd name="connsiteX0" fmla="*/ 10000 w 10000"/>
              <a:gd name="connsiteY0" fmla="*/ 9590 h 10000"/>
              <a:gd name="connsiteX1" fmla="*/ 8929 w 10000"/>
              <a:gd name="connsiteY1" fmla="*/ 9549 h 10000"/>
              <a:gd name="connsiteX2" fmla="*/ 8913 w 10000"/>
              <a:gd name="connsiteY2" fmla="*/ 0 h 10000"/>
              <a:gd name="connsiteX3" fmla="*/ 3916 w 10000"/>
              <a:gd name="connsiteY3" fmla="*/ 0 h 10000"/>
              <a:gd name="connsiteX4" fmla="*/ 1187 w 10000"/>
              <a:gd name="connsiteY4" fmla="*/ 7309 h 10000"/>
              <a:gd name="connsiteX5" fmla="*/ 1055 w 10000"/>
              <a:gd name="connsiteY5" fmla="*/ 9262 h 10000"/>
              <a:gd name="connsiteX6" fmla="*/ 189 w 10000"/>
              <a:gd name="connsiteY6" fmla="*/ 10000 h 10000"/>
              <a:gd name="connsiteX7" fmla="*/ 0 w 10000"/>
              <a:gd name="connsiteY7" fmla="*/ 10000 h 10000"/>
              <a:gd name="connsiteX0" fmla="*/ 10000 w 10000"/>
              <a:gd name="connsiteY0" fmla="*/ 9590 h 10000"/>
              <a:gd name="connsiteX1" fmla="*/ 8929 w 10000"/>
              <a:gd name="connsiteY1" fmla="*/ 9549 h 10000"/>
              <a:gd name="connsiteX2" fmla="*/ 8913 w 10000"/>
              <a:gd name="connsiteY2" fmla="*/ 0 h 10000"/>
              <a:gd name="connsiteX3" fmla="*/ 3354 w 10000"/>
              <a:gd name="connsiteY3" fmla="*/ 83 h 10000"/>
              <a:gd name="connsiteX4" fmla="*/ 1187 w 10000"/>
              <a:gd name="connsiteY4" fmla="*/ 7309 h 10000"/>
              <a:gd name="connsiteX5" fmla="*/ 1055 w 10000"/>
              <a:gd name="connsiteY5" fmla="*/ 9262 h 10000"/>
              <a:gd name="connsiteX6" fmla="*/ 189 w 10000"/>
              <a:gd name="connsiteY6" fmla="*/ 10000 h 10000"/>
              <a:gd name="connsiteX7" fmla="*/ 0 w 10000"/>
              <a:gd name="connsiteY7" fmla="*/ 10000 h 10000"/>
              <a:gd name="connsiteX0" fmla="*/ 10000 w 10000"/>
              <a:gd name="connsiteY0" fmla="*/ 9590 h 10000"/>
              <a:gd name="connsiteX1" fmla="*/ 8929 w 10000"/>
              <a:gd name="connsiteY1" fmla="*/ 9549 h 10000"/>
              <a:gd name="connsiteX2" fmla="*/ 8913 w 10000"/>
              <a:gd name="connsiteY2" fmla="*/ 0 h 10000"/>
              <a:gd name="connsiteX3" fmla="*/ 3354 w 10000"/>
              <a:gd name="connsiteY3" fmla="*/ 83 h 10000"/>
              <a:gd name="connsiteX4" fmla="*/ 1109 w 10000"/>
              <a:gd name="connsiteY4" fmla="*/ 7145 h 10000"/>
              <a:gd name="connsiteX5" fmla="*/ 1055 w 10000"/>
              <a:gd name="connsiteY5" fmla="*/ 9262 h 10000"/>
              <a:gd name="connsiteX6" fmla="*/ 189 w 10000"/>
              <a:gd name="connsiteY6" fmla="*/ 10000 h 10000"/>
              <a:gd name="connsiteX7" fmla="*/ 0 w 10000"/>
              <a:gd name="connsiteY7" fmla="*/ 10000 h 10000"/>
              <a:gd name="connsiteX0" fmla="*/ 10000 w 10000"/>
              <a:gd name="connsiteY0" fmla="*/ 9590 h 10000"/>
              <a:gd name="connsiteX1" fmla="*/ 8929 w 10000"/>
              <a:gd name="connsiteY1" fmla="*/ 9549 h 10000"/>
              <a:gd name="connsiteX2" fmla="*/ 8913 w 10000"/>
              <a:gd name="connsiteY2" fmla="*/ 0 h 10000"/>
              <a:gd name="connsiteX3" fmla="*/ 3354 w 10000"/>
              <a:gd name="connsiteY3" fmla="*/ 83 h 10000"/>
              <a:gd name="connsiteX4" fmla="*/ 1031 w 10000"/>
              <a:gd name="connsiteY4" fmla="*/ 7309 h 10000"/>
              <a:gd name="connsiteX5" fmla="*/ 1055 w 10000"/>
              <a:gd name="connsiteY5" fmla="*/ 9262 h 10000"/>
              <a:gd name="connsiteX6" fmla="*/ 189 w 10000"/>
              <a:gd name="connsiteY6" fmla="*/ 10000 h 10000"/>
              <a:gd name="connsiteX7" fmla="*/ 0 w 10000"/>
              <a:gd name="connsiteY7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10000" y="9590"/>
                </a:moveTo>
                <a:lnTo>
                  <a:pt x="8929" y="9549"/>
                </a:lnTo>
                <a:cubicBezTo>
                  <a:pt x="8924" y="6366"/>
                  <a:pt x="8918" y="3183"/>
                  <a:pt x="8913" y="0"/>
                </a:cubicBezTo>
                <a:lnTo>
                  <a:pt x="3354" y="83"/>
                </a:lnTo>
                <a:lnTo>
                  <a:pt x="1031" y="7309"/>
                </a:lnTo>
                <a:cubicBezTo>
                  <a:pt x="1013" y="8015"/>
                  <a:pt x="1073" y="8556"/>
                  <a:pt x="1055" y="9262"/>
                </a:cubicBezTo>
                <a:lnTo>
                  <a:pt x="189" y="10000"/>
                </a:lnTo>
                <a:lnTo>
                  <a:pt x="0" y="1000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8" name="Freeform 27"/>
          <p:cNvSpPr>
            <a:spLocks noChangeAspect="1"/>
          </p:cNvSpPr>
          <p:nvPr/>
        </p:nvSpPr>
        <p:spPr bwMode="auto">
          <a:xfrm>
            <a:off x="1222375" y="3747961"/>
            <a:ext cx="12700" cy="10033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905"/>
              </a:cxn>
            </a:cxnLst>
            <a:rect l="0" t="0" r="r" b="b"/>
            <a:pathLst>
              <a:path w="8" h="905">
                <a:moveTo>
                  <a:pt x="0" y="0"/>
                </a:moveTo>
                <a:lnTo>
                  <a:pt x="8" y="905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stealth" w="med" len="lg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9" name="Freeform 28"/>
          <p:cNvSpPr>
            <a:spLocks noChangeAspect="1"/>
          </p:cNvSpPr>
          <p:nvPr/>
        </p:nvSpPr>
        <p:spPr bwMode="auto">
          <a:xfrm rot="-5400000">
            <a:off x="1200150" y="3863849"/>
            <a:ext cx="1588" cy="1063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0" name="Freeform 29"/>
          <p:cNvSpPr>
            <a:spLocks noChangeAspect="1"/>
          </p:cNvSpPr>
          <p:nvPr/>
        </p:nvSpPr>
        <p:spPr bwMode="auto">
          <a:xfrm>
            <a:off x="1220788" y="4735386"/>
            <a:ext cx="3511550" cy="4763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1679" y="0"/>
              </a:cxn>
            </a:cxnLst>
            <a:rect l="0" t="0" r="r" b="b"/>
            <a:pathLst>
              <a:path w="1679" h="3">
                <a:moveTo>
                  <a:pt x="0" y="3"/>
                </a:moveTo>
                <a:lnTo>
                  <a:pt x="1679" y="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1" name="Freeform 30"/>
          <p:cNvSpPr>
            <a:spLocks noChangeAspect="1"/>
          </p:cNvSpPr>
          <p:nvPr/>
        </p:nvSpPr>
        <p:spPr bwMode="auto">
          <a:xfrm>
            <a:off x="2884488" y="4449636"/>
            <a:ext cx="1290637" cy="279400"/>
          </a:xfrm>
          <a:custGeom>
            <a:avLst/>
            <a:gdLst/>
            <a:ahLst/>
            <a:cxnLst>
              <a:cxn ang="0">
                <a:pos x="0" y="176"/>
              </a:cxn>
              <a:cxn ang="0">
                <a:pos x="132" y="83"/>
              </a:cxn>
              <a:cxn ang="0">
                <a:pos x="366" y="36"/>
              </a:cxn>
              <a:cxn ang="0">
                <a:pos x="751" y="0"/>
              </a:cxn>
            </a:cxnLst>
            <a:rect l="0" t="0" r="r" b="b"/>
            <a:pathLst>
              <a:path w="751" h="176">
                <a:moveTo>
                  <a:pt x="0" y="176"/>
                </a:moveTo>
                <a:cubicBezTo>
                  <a:pt x="22" y="161"/>
                  <a:pt x="71" y="106"/>
                  <a:pt x="132" y="83"/>
                </a:cubicBezTo>
                <a:cubicBezTo>
                  <a:pt x="193" y="60"/>
                  <a:pt x="263" y="50"/>
                  <a:pt x="366" y="36"/>
                </a:cubicBezTo>
                <a:cubicBezTo>
                  <a:pt x="469" y="22"/>
                  <a:pt x="671" y="8"/>
                  <a:pt x="751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2" name="Freeform 31"/>
          <p:cNvSpPr>
            <a:spLocks noChangeAspect="1"/>
          </p:cNvSpPr>
          <p:nvPr/>
        </p:nvSpPr>
        <p:spPr bwMode="auto">
          <a:xfrm>
            <a:off x="1141413" y="3914649"/>
            <a:ext cx="2973387" cy="1587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1873" y="0"/>
              </a:cxn>
            </a:cxnLst>
            <a:rect l="0" t="0" r="r" b="b"/>
            <a:pathLst>
              <a:path w="1873" h="1">
                <a:moveTo>
                  <a:pt x="0" y="1"/>
                </a:moveTo>
                <a:lnTo>
                  <a:pt x="1873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3" name="Text Box 32" descr="Diagonal weit nach oben"/>
          <p:cNvSpPr txBox="1">
            <a:spLocks noChangeAspect="1" noChangeArrowheads="1"/>
          </p:cNvSpPr>
          <p:nvPr/>
        </p:nvSpPr>
        <p:spPr bwMode="auto">
          <a:xfrm>
            <a:off x="688975" y="3754311"/>
            <a:ext cx="579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1400"/>
              <a:t>85</a:t>
            </a:r>
            <a:r>
              <a:rPr lang="en-GB" sz="1400" baseline="30000" smtClean="0"/>
              <a:t>o</a:t>
            </a:r>
            <a:endParaRPr lang="en-GB" sz="1400" baseline="30000"/>
          </a:p>
        </p:txBody>
      </p:sp>
      <p:sp>
        <p:nvSpPr>
          <p:cNvPr id="94" name="Freeform 33"/>
          <p:cNvSpPr>
            <a:spLocks noChangeAspect="1"/>
          </p:cNvSpPr>
          <p:nvPr/>
        </p:nvSpPr>
        <p:spPr bwMode="auto">
          <a:xfrm>
            <a:off x="4157663" y="3911474"/>
            <a:ext cx="536575" cy="544512"/>
          </a:xfrm>
          <a:custGeom>
            <a:avLst/>
            <a:gdLst/>
            <a:ahLst/>
            <a:cxnLst>
              <a:cxn ang="0">
                <a:pos x="3" y="411"/>
              </a:cxn>
              <a:cxn ang="0">
                <a:pos x="0" y="0"/>
              </a:cxn>
              <a:cxn ang="0">
                <a:pos x="312" y="0"/>
              </a:cxn>
            </a:cxnLst>
            <a:rect l="0" t="0" r="r" b="b"/>
            <a:pathLst>
              <a:path w="312" h="411">
                <a:moveTo>
                  <a:pt x="3" y="411"/>
                </a:moveTo>
                <a:lnTo>
                  <a:pt x="0" y="0"/>
                </a:lnTo>
                <a:lnTo>
                  <a:pt x="312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5" name="Freeform 34"/>
          <p:cNvSpPr>
            <a:spLocks noChangeAspect="1"/>
          </p:cNvSpPr>
          <p:nvPr/>
        </p:nvSpPr>
        <p:spPr bwMode="auto">
          <a:xfrm>
            <a:off x="1233488" y="3917824"/>
            <a:ext cx="1651000" cy="815975"/>
          </a:xfrm>
          <a:custGeom>
            <a:avLst/>
            <a:gdLst/>
            <a:ahLst/>
            <a:cxnLst>
              <a:cxn ang="0">
                <a:pos x="960" y="514"/>
              </a:cxn>
              <a:cxn ang="0">
                <a:pos x="207" y="511"/>
              </a:cxn>
              <a:cxn ang="0">
                <a:pos x="205" y="138"/>
              </a:cxn>
              <a:cxn ang="0">
                <a:pos x="40" y="138"/>
              </a:cxn>
              <a:cxn ang="0">
                <a:pos x="38" y="0"/>
              </a:cxn>
              <a:cxn ang="0">
                <a:pos x="0" y="0"/>
              </a:cxn>
            </a:cxnLst>
            <a:rect l="0" t="0" r="r" b="b"/>
            <a:pathLst>
              <a:path w="960" h="514">
                <a:moveTo>
                  <a:pt x="960" y="514"/>
                </a:moveTo>
                <a:lnTo>
                  <a:pt x="207" y="511"/>
                </a:lnTo>
                <a:lnTo>
                  <a:pt x="205" y="138"/>
                </a:lnTo>
                <a:lnTo>
                  <a:pt x="40" y="138"/>
                </a:lnTo>
                <a:lnTo>
                  <a:pt x="38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6" name="Text Box 35" descr="Diagonal weit nach oben"/>
          <p:cNvSpPr txBox="1">
            <a:spLocks noChangeAspect="1" noChangeArrowheads="1"/>
          </p:cNvSpPr>
          <p:nvPr/>
        </p:nvSpPr>
        <p:spPr bwMode="auto">
          <a:xfrm>
            <a:off x="688975" y="3986086"/>
            <a:ext cx="579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1400"/>
              <a:t>65</a:t>
            </a:r>
            <a:r>
              <a:rPr lang="en-GB" sz="1400" baseline="30000" smtClean="0"/>
              <a:t>o</a:t>
            </a:r>
            <a:endParaRPr lang="en-GB" sz="1400" baseline="30000"/>
          </a:p>
        </p:txBody>
      </p:sp>
      <p:sp>
        <p:nvSpPr>
          <p:cNvPr id="97" name="Text Box 36" descr="Diagonal weit nach oben"/>
          <p:cNvSpPr txBox="1">
            <a:spLocks noChangeAspect="1" noChangeArrowheads="1"/>
          </p:cNvSpPr>
          <p:nvPr/>
        </p:nvSpPr>
        <p:spPr bwMode="auto">
          <a:xfrm>
            <a:off x="688975" y="4275011"/>
            <a:ext cx="579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1400"/>
              <a:t>25</a:t>
            </a:r>
            <a:r>
              <a:rPr lang="en-GB" sz="1400" baseline="30000" smtClean="0"/>
              <a:t>o</a:t>
            </a:r>
            <a:endParaRPr lang="en-GB" sz="1400" baseline="30000"/>
          </a:p>
        </p:txBody>
      </p:sp>
      <p:sp>
        <p:nvSpPr>
          <p:cNvPr id="98" name="Text Box 37" descr="Diagonal weit nach oben"/>
          <p:cNvSpPr txBox="1">
            <a:spLocks noChangeAspect="1" noChangeArrowheads="1"/>
          </p:cNvSpPr>
          <p:nvPr/>
        </p:nvSpPr>
        <p:spPr bwMode="auto">
          <a:xfrm>
            <a:off x="728663" y="4562349"/>
            <a:ext cx="579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GB" sz="1400"/>
              <a:t> 0</a:t>
            </a:r>
            <a:r>
              <a:rPr lang="en-GB" sz="1400" baseline="30000" smtClean="0"/>
              <a:t>o</a:t>
            </a:r>
            <a:endParaRPr lang="en-GB" sz="1400" baseline="30000"/>
          </a:p>
        </p:txBody>
      </p:sp>
      <p:sp>
        <p:nvSpPr>
          <p:cNvPr id="99" name="Line 38"/>
          <p:cNvSpPr>
            <a:spLocks noChangeAspect="1" noChangeShapeType="1"/>
          </p:cNvSpPr>
          <p:nvPr/>
        </p:nvSpPr>
        <p:spPr bwMode="auto">
          <a:xfrm>
            <a:off x="1165225" y="4433761"/>
            <a:ext cx="61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0" name="Line 39"/>
          <p:cNvSpPr>
            <a:spLocks noChangeAspect="1" noChangeShapeType="1"/>
          </p:cNvSpPr>
          <p:nvPr/>
        </p:nvSpPr>
        <p:spPr bwMode="auto">
          <a:xfrm>
            <a:off x="1171575" y="4740149"/>
            <a:ext cx="61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1" name="Line 40"/>
          <p:cNvSpPr>
            <a:spLocks noChangeAspect="1" noChangeShapeType="1"/>
          </p:cNvSpPr>
          <p:nvPr/>
        </p:nvSpPr>
        <p:spPr bwMode="auto">
          <a:xfrm>
            <a:off x="1162050" y="4136899"/>
            <a:ext cx="61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" name="Freeform 41"/>
          <p:cNvSpPr>
            <a:spLocks noChangeAspect="1"/>
          </p:cNvSpPr>
          <p:nvPr/>
        </p:nvSpPr>
        <p:spPr bwMode="auto">
          <a:xfrm>
            <a:off x="1227138" y="1685799"/>
            <a:ext cx="346075" cy="80962"/>
          </a:xfrm>
          <a:custGeom>
            <a:avLst/>
            <a:gdLst/>
            <a:ahLst/>
            <a:cxnLst>
              <a:cxn ang="0">
                <a:pos x="0" y="51"/>
              </a:cxn>
              <a:cxn ang="0">
                <a:pos x="198" y="51"/>
              </a:cxn>
              <a:cxn ang="0">
                <a:pos x="201" y="0"/>
              </a:cxn>
            </a:cxnLst>
            <a:rect l="0" t="0" r="r" b="b"/>
            <a:pathLst>
              <a:path w="201" h="51">
                <a:moveTo>
                  <a:pt x="0" y="51"/>
                </a:moveTo>
                <a:lnTo>
                  <a:pt x="198" y="51"/>
                </a:lnTo>
                <a:lnTo>
                  <a:pt x="201" y="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" name="Text Box 42"/>
          <p:cNvSpPr txBox="1">
            <a:spLocks noChangeAspect="1" noChangeArrowheads="1"/>
          </p:cNvSpPr>
          <p:nvPr/>
        </p:nvSpPr>
        <p:spPr bwMode="auto">
          <a:xfrm rot="16200000">
            <a:off x="2155031" y="-1004220"/>
            <a:ext cx="396875" cy="288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i="1" dirty="0"/>
              <a:t>Region 1               Region 2</a:t>
            </a:r>
          </a:p>
        </p:txBody>
      </p:sp>
      <p:sp>
        <p:nvSpPr>
          <p:cNvPr id="104" name="Line 43"/>
          <p:cNvSpPr>
            <a:spLocks noChangeAspect="1" noChangeShapeType="1"/>
          </p:cNvSpPr>
          <p:nvPr/>
        </p:nvSpPr>
        <p:spPr bwMode="auto">
          <a:xfrm>
            <a:off x="1231900" y="5716461"/>
            <a:ext cx="33543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5" name="Freeform 44"/>
          <p:cNvSpPr>
            <a:spLocks noChangeAspect="1"/>
          </p:cNvSpPr>
          <p:nvPr/>
        </p:nvSpPr>
        <p:spPr bwMode="auto">
          <a:xfrm>
            <a:off x="1227138" y="5667249"/>
            <a:ext cx="3175" cy="98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6" name="Freeform 46"/>
          <p:cNvSpPr>
            <a:spLocks noChangeAspect="1"/>
          </p:cNvSpPr>
          <p:nvPr/>
        </p:nvSpPr>
        <p:spPr bwMode="auto">
          <a:xfrm>
            <a:off x="2876550" y="5667249"/>
            <a:ext cx="1588" cy="98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7" name="Freeform 47"/>
          <p:cNvSpPr>
            <a:spLocks noChangeAspect="1"/>
          </p:cNvSpPr>
          <p:nvPr/>
        </p:nvSpPr>
        <p:spPr bwMode="auto">
          <a:xfrm>
            <a:off x="4149725" y="5606924"/>
            <a:ext cx="65088" cy="158750"/>
          </a:xfrm>
          <a:custGeom>
            <a:avLst/>
            <a:gdLst/>
            <a:ahLst/>
            <a:cxnLst>
              <a:cxn ang="0">
                <a:pos x="38" y="0"/>
              </a:cxn>
              <a:cxn ang="0">
                <a:pos x="0" y="41"/>
              </a:cxn>
              <a:cxn ang="0">
                <a:pos x="2" y="100"/>
              </a:cxn>
            </a:cxnLst>
            <a:rect l="0" t="0" r="r" b="b"/>
            <a:pathLst>
              <a:path w="38" h="100">
                <a:moveTo>
                  <a:pt x="38" y="0"/>
                </a:moveTo>
                <a:lnTo>
                  <a:pt x="0" y="41"/>
                </a:lnTo>
                <a:lnTo>
                  <a:pt x="2" y="10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8" name="Freeform 48"/>
          <p:cNvSpPr>
            <a:spLocks noChangeAspect="1"/>
          </p:cNvSpPr>
          <p:nvPr/>
        </p:nvSpPr>
        <p:spPr bwMode="auto">
          <a:xfrm>
            <a:off x="1374775" y="5667249"/>
            <a:ext cx="1588" cy="98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9" name="Freeform 49"/>
          <p:cNvSpPr>
            <a:spLocks noChangeAspect="1"/>
          </p:cNvSpPr>
          <p:nvPr/>
        </p:nvSpPr>
        <p:spPr bwMode="auto">
          <a:xfrm>
            <a:off x="1333500" y="5784724"/>
            <a:ext cx="136525" cy="152400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80" y="0"/>
              </a:cxn>
            </a:cxnLst>
            <a:rect l="0" t="0" r="r" b="b"/>
            <a:pathLst>
              <a:path w="80" h="96">
                <a:moveTo>
                  <a:pt x="0" y="96"/>
                </a:moveTo>
                <a:lnTo>
                  <a:pt x="80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0" name="Freeform 50"/>
          <p:cNvSpPr>
            <a:spLocks noChangeAspect="1"/>
          </p:cNvSpPr>
          <p:nvPr/>
        </p:nvSpPr>
        <p:spPr bwMode="auto">
          <a:xfrm>
            <a:off x="1160463" y="5524374"/>
            <a:ext cx="127000" cy="123825"/>
          </a:xfrm>
          <a:custGeom>
            <a:avLst/>
            <a:gdLst/>
            <a:ahLst/>
            <a:cxnLst>
              <a:cxn ang="0">
                <a:pos x="74" y="78"/>
              </a:cxn>
              <a:cxn ang="0">
                <a:pos x="0" y="0"/>
              </a:cxn>
            </a:cxnLst>
            <a:rect l="0" t="0" r="r" b="b"/>
            <a:pathLst>
              <a:path w="74" h="78">
                <a:moveTo>
                  <a:pt x="74" y="78"/>
                </a:moveTo>
                <a:lnTo>
                  <a:pt x="0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1" name="Text Box 51"/>
          <p:cNvSpPr txBox="1">
            <a:spLocks noChangeAspect="1" noChangeArrowheads="1"/>
          </p:cNvSpPr>
          <p:nvPr/>
        </p:nvSpPr>
        <p:spPr bwMode="auto">
          <a:xfrm rot="16200000">
            <a:off x="1174750" y="4465512"/>
            <a:ext cx="396875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i="1" dirty="0"/>
              <a:t>4m/s</a:t>
            </a:r>
          </a:p>
        </p:txBody>
      </p:sp>
      <p:sp>
        <p:nvSpPr>
          <p:cNvPr id="112" name="Text Box 52"/>
          <p:cNvSpPr txBox="1">
            <a:spLocks noChangeAspect="1" noChangeArrowheads="1"/>
          </p:cNvSpPr>
          <p:nvPr/>
        </p:nvSpPr>
        <p:spPr bwMode="auto">
          <a:xfrm rot="16200000">
            <a:off x="2701131" y="4293268"/>
            <a:ext cx="396875" cy="132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i="1">
                <a:ea typeface="Arial" charset="0"/>
                <a:cs typeface="Arial" charset="0"/>
              </a:rPr>
              <a:t>11 - 13</a:t>
            </a:r>
            <a:r>
              <a:rPr lang="en-GB" sz="1400" i="1" smtClean="0"/>
              <a:t>m/s</a:t>
            </a:r>
            <a:endParaRPr lang="en-GB" sz="1400" i="1"/>
          </a:p>
        </p:txBody>
      </p:sp>
      <p:sp>
        <p:nvSpPr>
          <p:cNvPr id="113" name="Text Box 53"/>
          <p:cNvSpPr txBox="1">
            <a:spLocks noChangeAspect="1" noChangeArrowheads="1"/>
          </p:cNvSpPr>
          <p:nvPr/>
        </p:nvSpPr>
        <p:spPr bwMode="auto">
          <a:xfrm rot="16200000">
            <a:off x="3829844" y="4251992"/>
            <a:ext cx="396875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i="1">
                <a:ea typeface="Arial" charset="0"/>
                <a:cs typeface="Arial" charset="0"/>
              </a:rPr>
              <a:t>20-25m</a:t>
            </a:r>
            <a:r>
              <a:rPr lang="en-GB" sz="1400" i="1" smtClean="0"/>
              <a:t>/s</a:t>
            </a:r>
            <a:endParaRPr lang="en-GB" sz="1400" i="1"/>
          </a:p>
        </p:txBody>
      </p:sp>
      <p:sp>
        <p:nvSpPr>
          <p:cNvPr id="114" name="Freeform 54"/>
          <p:cNvSpPr>
            <a:spLocks noChangeAspect="1"/>
          </p:cNvSpPr>
          <p:nvPr/>
        </p:nvSpPr>
        <p:spPr bwMode="auto">
          <a:xfrm rot="-5400000">
            <a:off x="1176338" y="2136649"/>
            <a:ext cx="0" cy="107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5" name="Text Box 55"/>
          <p:cNvSpPr txBox="1">
            <a:spLocks noChangeAspect="1" noChangeArrowheads="1"/>
          </p:cNvSpPr>
          <p:nvPr/>
        </p:nvSpPr>
        <p:spPr bwMode="auto">
          <a:xfrm>
            <a:off x="519113" y="1990599"/>
            <a:ext cx="8270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i="1" dirty="0" err="1"/>
              <a:t>n</a:t>
            </a:r>
            <a:r>
              <a:rPr lang="en-GB" sz="1600" i="1" baseline="-25000" smtClean="0"/>
              <a:t>nenn</a:t>
            </a:r>
            <a:endParaRPr lang="en-GB" sz="1600" i="1" dirty="0"/>
          </a:p>
        </p:txBody>
      </p:sp>
      <p:sp>
        <p:nvSpPr>
          <p:cNvPr id="116" name="Freeform 56"/>
          <p:cNvSpPr>
            <a:spLocks noChangeAspect="1"/>
          </p:cNvSpPr>
          <p:nvPr/>
        </p:nvSpPr>
        <p:spPr bwMode="auto">
          <a:xfrm>
            <a:off x="4143375" y="149099"/>
            <a:ext cx="22225" cy="4629150"/>
          </a:xfrm>
          <a:custGeom>
            <a:avLst/>
            <a:gdLst/>
            <a:ahLst/>
            <a:cxnLst>
              <a:cxn ang="0">
                <a:pos x="14" y="2916"/>
              </a:cxn>
              <a:cxn ang="0">
                <a:pos x="0" y="0"/>
              </a:cxn>
            </a:cxnLst>
            <a:rect l="0" t="0" r="r" b="b"/>
            <a:pathLst>
              <a:path w="14" h="2916">
                <a:moveTo>
                  <a:pt x="14" y="2916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7" name="Text Box 57"/>
          <p:cNvSpPr txBox="1">
            <a:spLocks noChangeArrowheads="1"/>
          </p:cNvSpPr>
          <p:nvPr/>
        </p:nvSpPr>
        <p:spPr bwMode="auto">
          <a:xfrm>
            <a:off x="1533525" y="1803941"/>
            <a:ext cx="10144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GB" sz="1600" i="1" dirty="0" err="1">
                <a:latin typeface="Times New Roman" charset="0"/>
              </a:rPr>
              <a:t>λ</a:t>
            </a:r>
            <a:r>
              <a:rPr lang="en-GB" sz="1600" i="1" dirty="0" smtClean="0"/>
              <a:t> = </a:t>
            </a:r>
            <a:r>
              <a:rPr lang="en-GB" sz="1600" i="1" dirty="0" err="1" smtClean="0">
                <a:latin typeface="Times New Roman" charset="0"/>
              </a:rPr>
              <a:t>λ</a:t>
            </a:r>
            <a:r>
              <a:rPr lang="en-GB" sz="1600" i="1" baseline="-25000" dirty="0" err="1" smtClean="0"/>
              <a:t>opt</a:t>
            </a:r>
            <a:endParaRPr lang="en-GB" sz="1600" i="1" baseline="-25000" dirty="0"/>
          </a:p>
        </p:txBody>
      </p:sp>
      <p:sp>
        <p:nvSpPr>
          <p:cNvPr id="118" name="Text Box 58"/>
          <p:cNvSpPr txBox="1">
            <a:spLocks noChangeArrowheads="1"/>
          </p:cNvSpPr>
          <p:nvPr/>
        </p:nvSpPr>
        <p:spPr bwMode="auto">
          <a:xfrm>
            <a:off x="2227263" y="1803941"/>
            <a:ext cx="9366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GB" sz="1600" i="1" dirty="0" err="1" smtClean="0">
                <a:latin typeface="Times New Roman" charset="0"/>
              </a:rPr>
              <a:t>λ</a:t>
            </a:r>
            <a:r>
              <a:rPr lang="en-GB" sz="1600" i="1" dirty="0" smtClean="0"/>
              <a:t> &lt; </a:t>
            </a:r>
            <a:r>
              <a:rPr lang="en-GB" sz="1600" i="1" dirty="0" err="1" smtClean="0">
                <a:latin typeface="Times New Roman" charset="0"/>
              </a:rPr>
              <a:t>λ</a:t>
            </a:r>
            <a:r>
              <a:rPr lang="en-GB" sz="1600" i="1" baseline="-25000" dirty="0" err="1" smtClean="0"/>
              <a:t>opt</a:t>
            </a:r>
            <a:endParaRPr lang="en-GB" sz="1600" i="1" baseline="-25000" dirty="0"/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3094038" y="1803941"/>
            <a:ext cx="10144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GB" sz="1600" i="1" dirty="0" err="1">
                <a:latin typeface="Times New Roman" charset="0"/>
              </a:rPr>
              <a:t>λ</a:t>
            </a:r>
            <a:r>
              <a:rPr lang="en-GB" sz="1600" i="1" dirty="0" smtClean="0"/>
              <a:t> « </a:t>
            </a:r>
            <a:r>
              <a:rPr lang="en-GB" sz="1600" i="1" dirty="0" err="1" smtClean="0">
                <a:latin typeface="Times New Roman" charset="0"/>
              </a:rPr>
              <a:t>λ</a:t>
            </a:r>
            <a:r>
              <a:rPr lang="en-GB" sz="1600" i="1" baseline="-25000" dirty="0" err="1" smtClean="0"/>
              <a:t>opt</a:t>
            </a:r>
            <a:endParaRPr lang="en-GB" sz="1600" i="1" baseline="-25000" dirty="0"/>
          </a:p>
        </p:txBody>
      </p:sp>
      <p:sp>
        <p:nvSpPr>
          <p:cNvPr id="120" name="Freeform 60"/>
          <p:cNvSpPr>
            <a:spLocks/>
          </p:cNvSpPr>
          <p:nvPr/>
        </p:nvSpPr>
        <p:spPr bwMode="auto">
          <a:xfrm>
            <a:off x="2302195" y="825532"/>
            <a:ext cx="7617" cy="2546192"/>
          </a:xfrm>
          <a:custGeom>
            <a:avLst/>
            <a:gdLst>
              <a:gd name="connsiteX0" fmla="*/ 0 w 1666"/>
              <a:gd name="connsiteY0" fmla="*/ 0 h 10050"/>
              <a:gd name="connsiteX1" fmla="*/ 1666 w 1666"/>
              <a:gd name="connsiteY1" fmla="*/ 10050 h 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6" h="10050">
                <a:moveTo>
                  <a:pt x="0" y="0"/>
                </a:moveTo>
                <a:cubicBezTo>
                  <a:pt x="3333" y="3333"/>
                  <a:pt x="-1667" y="6717"/>
                  <a:pt x="1666" y="1005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1" name="Freeform 61"/>
          <p:cNvSpPr>
            <a:spLocks noChangeAspect="1"/>
          </p:cNvSpPr>
          <p:nvPr/>
        </p:nvSpPr>
        <p:spPr bwMode="auto">
          <a:xfrm>
            <a:off x="1363663" y="6092699"/>
            <a:ext cx="2779712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16" y="0"/>
              </a:cxn>
            </a:cxnLst>
            <a:rect l="0" t="0" r="r" b="b"/>
            <a:pathLst>
              <a:path w="1616" h="1">
                <a:moveTo>
                  <a:pt x="0" y="0"/>
                </a:moveTo>
                <a:lnTo>
                  <a:pt x="1616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2" name="Freeform 62"/>
          <p:cNvSpPr>
            <a:spLocks noChangeAspect="1"/>
          </p:cNvSpPr>
          <p:nvPr/>
        </p:nvSpPr>
        <p:spPr bwMode="auto">
          <a:xfrm>
            <a:off x="2547938" y="6083174"/>
            <a:ext cx="3175" cy="98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3" name="Freeform 63"/>
          <p:cNvSpPr>
            <a:spLocks noChangeAspect="1"/>
          </p:cNvSpPr>
          <p:nvPr/>
        </p:nvSpPr>
        <p:spPr bwMode="auto">
          <a:xfrm>
            <a:off x="4146550" y="6019674"/>
            <a:ext cx="3175" cy="136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86"/>
              </a:cxn>
            </a:cxnLst>
            <a:rect l="0" t="0" r="r" b="b"/>
            <a:pathLst>
              <a:path w="2" h="86">
                <a:moveTo>
                  <a:pt x="0" y="0"/>
                </a:moveTo>
                <a:lnTo>
                  <a:pt x="2" y="86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4" name="Freeform 64"/>
          <p:cNvSpPr>
            <a:spLocks noChangeAspect="1"/>
          </p:cNvSpPr>
          <p:nvPr/>
        </p:nvSpPr>
        <p:spPr bwMode="auto">
          <a:xfrm>
            <a:off x="2881313" y="5997449"/>
            <a:ext cx="1587" cy="98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5" name="Freeform 65"/>
          <p:cNvSpPr>
            <a:spLocks noChangeAspect="1"/>
          </p:cNvSpPr>
          <p:nvPr/>
        </p:nvSpPr>
        <p:spPr bwMode="auto">
          <a:xfrm>
            <a:off x="1358900" y="6083174"/>
            <a:ext cx="1588" cy="984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1"/>
              </a:cxn>
            </a:cxnLst>
            <a:rect l="0" t="0" r="r" b="b"/>
            <a:pathLst>
              <a:path w="1" h="51">
                <a:moveTo>
                  <a:pt x="0" y="0"/>
                </a:moveTo>
                <a:lnTo>
                  <a:pt x="0" y="51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27" name="Gruppieren 126"/>
          <p:cNvGrpSpPr/>
          <p:nvPr/>
        </p:nvGrpSpPr>
        <p:grpSpPr>
          <a:xfrm>
            <a:off x="1530798" y="5585110"/>
            <a:ext cx="33907" cy="176925"/>
            <a:chOff x="616434" y="4938590"/>
            <a:chExt cx="33907" cy="176925"/>
          </a:xfrm>
        </p:grpSpPr>
        <p:sp>
          <p:nvSpPr>
            <p:cNvPr id="128" name="Freeform 9"/>
            <p:cNvSpPr>
              <a:spLocks noChangeAspect="1"/>
            </p:cNvSpPr>
            <p:nvPr/>
          </p:nvSpPr>
          <p:spPr bwMode="auto">
            <a:xfrm>
              <a:off x="648754" y="5017090"/>
              <a:ext cx="1587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1"/>
                </a:cxn>
              </a:cxnLst>
              <a:rect l="0" t="0" r="r" b="b"/>
              <a:pathLst>
                <a:path w="1" h="51">
                  <a:moveTo>
                    <a:pt x="0" y="0"/>
                  </a:moveTo>
                  <a:lnTo>
                    <a:pt x="0" y="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9"/>
            <p:cNvSpPr>
              <a:spLocks noChangeAspect="1"/>
            </p:cNvSpPr>
            <p:nvPr/>
          </p:nvSpPr>
          <p:spPr bwMode="auto">
            <a:xfrm rot="-2280000">
              <a:off x="616434" y="4938590"/>
              <a:ext cx="1587" cy="98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1"/>
                </a:cxn>
              </a:cxnLst>
              <a:rect l="0" t="0" r="r" b="b"/>
              <a:pathLst>
                <a:path w="1" h="51">
                  <a:moveTo>
                    <a:pt x="0" y="0"/>
                  </a:moveTo>
                  <a:lnTo>
                    <a:pt x="0" y="5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31" name="Inhaltsplatzhalter 1"/>
          <p:cNvSpPr>
            <a:spLocks noGrp="1"/>
          </p:cNvSpPr>
          <p:nvPr>
            <p:ph idx="1"/>
          </p:nvPr>
        </p:nvSpPr>
        <p:spPr>
          <a:xfrm>
            <a:off x="4961174" y="1387003"/>
            <a:ext cx="4717580" cy="5259388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GB" sz="1800" b="0" dirty="0">
                <a:solidFill>
                  <a:srgbClr val="FF0000"/>
                </a:solidFill>
              </a:rPr>
              <a:t>below </a:t>
            </a:r>
            <a:r>
              <a:rPr lang="en-GB" sz="1800" b="0" i="1" dirty="0" err="1" smtClean="0">
                <a:solidFill>
                  <a:srgbClr val="FF0000"/>
                </a:solidFill>
              </a:rPr>
              <a:t>V</a:t>
            </a:r>
            <a:r>
              <a:rPr lang="en-GB" sz="1800" b="0" i="1" baseline="-25000" dirty="0" err="1" smtClean="0">
                <a:solidFill>
                  <a:srgbClr val="FF0000"/>
                </a:solidFill>
              </a:rPr>
              <a:t>cut</a:t>
            </a:r>
            <a:r>
              <a:rPr lang="en-GB" sz="1800" b="0" i="1" baseline="-25000" dirty="0" smtClean="0">
                <a:solidFill>
                  <a:srgbClr val="FF0000"/>
                </a:solidFill>
              </a:rPr>
              <a:t>-in</a:t>
            </a:r>
            <a:r>
              <a:rPr lang="en-GB" sz="1800" b="0" dirty="0" smtClean="0"/>
              <a:t> (approx. 3 – 4 m/s) :</a:t>
            </a:r>
            <a:endParaRPr lang="en-GB" sz="1800" b="0" dirty="0"/>
          </a:p>
          <a:p>
            <a:pPr marL="381000" indent="-381000">
              <a:spcBef>
                <a:spcPct val="0"/>
              </a:spcBef>
            </a:pPr>
            <a:r>
              <a:rPr lang="en-GB" sz="1800" b="0" dirty="0" smtClean="0">
                <a:ea typeface="Arial" charset="0"/>
                <a:cs typeface="Arial" charset="0"/>
              </a:rPr>
              <a:t>idling, large pitch angle</a:t>
            </a:r>
            <a:endParaRPr lang="en-GB" sz="1800" b="0" dirty="0"/>
          </a:p>
          <a:p>
            <a:pPr marL="0" indent="0">
              <a:buNone/>
            </a:pPr>
            <a:r>
              <a:rPr lang="en-GB" sz="1800" b="0" dirty="0" smtClean="0">
                <a:solidFill>
                  <a:srgbClr val="FF0000"/>
                </a:solidFill>
              </a:rPr>
              <a:t>Region 1:</a:t>
            </a:r>
            <a:r>
              <a:rPr lang="en-GB" sz="1800" b="0" dirty="0" smtClean="0"/>
              <a:t> </a:t>
            </a:r>
            <a:r>
              <a:rPr lang="en-GB" sz="1800" b="0" dirty="0" err="1" smtClean="0"/>
              <a:t>betw</a:t>
            </a:r>
            <a:r>
              <a:rPr lang="en-GB" sz="1800" b="0" dirty="0" smtClean="0"/>
              <a:t>. </a:t>
            </a:r>
            <a:r>
              <a:rPr lang="en-GB" sz="1800" b="0" i="1" dirty="0" err="1" smtClean="0"/>
              <a:t>V</a:t>
            </a:r>
            <a:r>
              <a:rPr lang="en-GB" sz="1800" b="0" i="1" baseline="-25000" dirty="0" err="1" smtClean="0"/>
              <a:t>cut</a:t>
            </a:r>
            <a:r>
              <a:rPr lang="en-GB" sz="1800" b="0" i="1" baseline="-25000" dirty="0" smtClean="0"/>
              <a:t>-in</a:t>
            </a:r>
            <a:r>
              <a:rPr lang="en-GB" sz="1800" b="0" dirty="0" smtClean="0"/>
              <a:t> and </a:t>
            </a:r>
            <a:r>
              <a:rPr lang="en-GB" sz="1800" b="0" i="1" dirty="0" err="1" smtClean="0"/>
              <a:t>V</a:t>
            </a:r>
            <a:r>
              <a:rPr lang="en-GB" sz="1800" b="0" i="1" baseline="-25000" dirty="0" err="1" smtClean="0"/>
              <a:t>rated</a:t>
            </a:r>
            <a:r>
              <a:rPr lang="en-GB" sz="1800" b="0" dirty="0" smtClean="0"/>
              <a:t> (approx. 11 – 12 m/s) :</a:t>
            </a:r>
            <a:endParaRPr lang="en-GB" sz="1800" b="0" dirty="0"/>
          </a:p>
          <a:p>
            <a:pPr marL="381000" indent="-381000">
              <a:spcBef>
                <a:spcPct val="0"/>
              </a:spcBef>
            </a:pPr>
            <a:r>
              <a:rPr lang="en-GB" sz="1800" b="0" dirty="0" smtClean="0">
                <a:ea typeface="Arial" charset="0"/>
                <a:cs typeface="Arial" charset="0"/>
              </a:rPr>
              <a:t>production at partial load</a:t>
            </a:r>
            <a:endParaRPr lang="en-GB" sz="1800" b="0" dirty="0">
              <a:ea typeface="Arial" charset="0"/>
              <a:cs typeface="Arial" charset="0"/>
            </a:endParaRPr>
          </a:p>
          <a:p>
            <a:pPr marL="381000" indent="-381000">
              <a:spcBef>
                <a:spcPct val="0"/>
              </a:spcBef>
            </a:pPr>
            <a:r>
              <a:rPr lang="en-GB" sz="1800" b="0" dirty="0" smtClean="0">
                <a:ea typeface="Arial" charset="0"/>
                <a:cs typeface="Arial" charset="0"/>
              </a:rPr>
              <a:t>p</a:t>
            </a:r>
            <a:r>
              <a:rPr lang="en-GB" sz="1800" b="0" dirty="0" smtClean="0"/>
              <a:t>itch angle constant at 0</a:t>
            </a:r>
            <a:r>
              <a:rPr lang="en-GB" sz="1800" b="0" baseline="30000" dirty="0" smtClean="0"/>
              <a:t>o</a:t>
            </a:r>
            <a:r>
              <a:rPr lang="en-GB" sz="1800" b="0" dirty="0" smtClean="0"/>
              <a:t> </a:t>
            </a:r>
            <a:endParaRPr lang="en-GB" sz="1800" b="0" dirty="0"/>
          </a:p>
          <a:p>
            <a:pPr marL="381000" indent="-381000">
              <a:spcBef>
                <a:spcPct val="0"/>
              </a:spcBef>
            </a:pPr>
            <a:r>
              <a:rPr lang="en-GB" sz="1800" b="0" dirty="0" smtClean="0"/>
              <a:t>variable speed proportional to wind </a:t>
            </a:r>
            <a:endParaRPr lang="en-GB" sz="1800" b="0" dirty="0"/>
          </a:p>
          <a:p>
            <a:pPr marL="381000" indent="-381000">
              <a:spcBef>
                <a:spcPct val="0"/>
              </a:spcBef>
            </a:pPr>
            <a:r>
              <a:rPr lang="en-GB" sz="1800" b="0" dirty="0" smtClean="0">
                <a:ea typeface="Arial" charset="0"/>
                <a:cs typeface="Arial" charset="0"/>
              </a:rPr>
              <a:t>turbine operating at </a:t>
            </a:r>
            <a:r>
              <a:rPr lang="en-GB" sz="1800" b="0" dirty="0" err="1" smtClean="0">
                <a:ea typeface="Arial" charset="0"/>
                <a:cs typeface="Arial" charset="0"/>
              </a:rPr>
              <a:t>aerodyn</a:t>
            </a:r>
            <a:r>
              <a:rPr lang="en-GB" sz="1800" b="0" dirty="0" smtClean="0">
                <a:ea typeface="Arial" charset="0"/>
                <a:cs typeface="Arial" charset="0"/>
              </a:rPr>
              <a:t>. optimum</a:t>
            </a:r>
            <a:endParaRPr lang="en-GB" sz="1800" b="0" dirty="0"/>
          </a:p>
          <a:p>
            <a:pPr marL="0" indent="0">
              <a:buNone/>
            </a:pPr>
            <a:r>
              <a:rPr lang="en-GB" sz="1800" b="0" dirty="0" smtClean="0">
                <a:solidFill>
                  <a:srgbClr val="FF0000"/>
                </a:solidFill>
              </a:rPr>
              <a:t>Region 2:</a:t>
            </a:r>
            <a:r>
              <a:rPr lang="en-GB" sz="1800" b="0" dirty="0" smtClean="0"/>
              <a:t> </a:t>
            </a:r>
            <a:r>
              <a:rPr lang="en-GB" sz="1800" b="0" dirty="0" err="1" smtClean="0"/>
              <a:t>betw</a:t>
            </a:r>
            <a:r>
              <a:rPr lang="en-GB" sz="1800" b="0" dirty="0" smtClean="0"/>
              <a:t>. </a:t>
            </a:r>
            <a:r>
              <a:rPr lang="en-GB" sz="1800" b="0" i="1" dirty="0" err="1" smtClean="0"/>
              <a:t>V</a:t>
            </a:r>
            <a:r>
              <a:rPr lang="en-GB" sz="1800" b="0" i="1" baseline="-25000" dirty="0" err="1" smtClean="0"/>
              <a:t>rated</a:t>
            </a:r>
            <a:r>
              <a:rPr lang="en-GB" sz="1800" b="0" dirty="0" smtClean="0"/>
              <a:t> and </a:t>
            </a:r>
            <a:r>
              <a:rPr lang="en-GB" sz="1800" b="0" i="1" dirty="0" err="1" smtClean="0"/>
              <a:t>V</a:t>
            </a:r>
            <a:r>
              <a:rPr lang="en-GB" sz="1800" b="0" i="1" baseline="-25000" dirty="0" err="1" smtClean="0"/>
              <a:t>cut</a:t>
            </a:r>
            <a:r>
              <a:rPr lang="en-GB" sz="1800" b="0" i="1" baseline="-25000" dirty="0" smtClean="0"/>
              <a:t>-out</a:t>
            </a:r>
            <a:r>
              <a:rPr lang="en-GB" sz="1800" b="0" dirty="0" smtClean="0"/>
              <a:t> (approx. 20 - 25 m/s) :</a:t>
            </a:r>
            <a:endParaRPr lang="en-GB" sz="1800" b="0" dirty="0"/>
          </a:p>
          <a:p>
            <a:pPr marL="381000" indent="-381000">
              <a:spcBef>
                <a:spcPct val="0"/>
              </a:spcBef>
            </a:pPr>
            <a:r>
              <a:rPr lang="en-GB" sz="1800" b="0" dirty="0" smtClean="0">
                <a:ea typeface="Arial" charset="0"/>
                <a:cs typeface="Arial" charset="0"/>
              </a:rPr>
              <a:t>production at full load</a:t>
            </a:r>
            <a:endParaRPr lang="en-GB" sz="1800" b="0" dirty="0">
              <a:ea typeface="Arial" charset="0"/>
              <a:cs typeface="Arial" charset="0"/>
            </a:endParaRPr>
          </a:p>
          <a:p>
            <a:pPr marL="381000" indent="-381000">
              <a:spcBef>
                <a:spcPct val="0"/>
              </a:spcBef>
            </a:pPr>
            <a:r>
              <a:rPr lang="en-GB" sz="1800" b="0" dirty="0" smtClean="0">
                <a:ea typeface="Arial" charset="0"/>
                <a:cs typeface="Arial" charset="0"/>
              </a:rPr>
              <a:t>speed on average constant</a:t>
            </a:r>
            <a:endParaRPr lang="en-GB" sz="1800" b="0" dirty="0">
              <a:ea typeface="Arial" charset="0"/>
              <a:cs typeface="Arial" charset="0"/>
            </a:endParaRPr>
          </a:p>
          <a:p>
            <a:pPr marL="381000" indent="-381000">
              <a:spcBef>
                <a:spcPct val="0"/>
              </a:spcBef>
            </a:pPr>
            <a:r>
              <a:rPr lang="en-GB" sz="1800" b="0" dirty="0" smtClean="0">
                <a:ea typeface="Arial" charset="0"/>
                <a:cs typeface="Arial" charset="0"/>
              </a:rPr>
              <a:t>pitch angle increases with wind</a:t>
            </a:r>
            <a:endParaRPr lang="en-GB" sz="1800" b="0" dirty="0"/>
          </a:p>
          <a:p>
            <a:pPr marL="381000" indent="-381000">
              <a:spcBef>
                <a:spcPct val="0"/>
              </a:spcBef>
            </a:pPr>
            <a:r>
              <a:rPr lang="en-GB" sz="1800" b="0" dirty="0" smtClean="0">
                <a:ea typeface="Arial" charset="0"/>
                <a:cs typeface="Arial" charset="0"/>
              </a:rPr>
              <a:t>dynamic control of speed (fast) and pitch</a:t>
            </a:r>
            <a:endParaRPr lang="en-GB" sz="1800" b="0" dirty="0">
              <a:ea typeface="Arial" charset="0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800" b="0" dirty="0" smtClean="0">
                <a:ea typeface="Arial" charset="0"/>
                <a:cs typeface="Arial" charset="0"/>
              </a:rPr>
              <a:t>(slower) to reduce power and load</a:t>
            </a:r>
            <a:endParaRPr lang="en-GB" sz="1800" b="0" dirty="0">
              <a:ea typeface="Arial" charset="0"/>
              <a:cs typeface="Arial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800" b="0" dirty="0" smtClean="0">
                <a:ea typeface="Arial" charset="0"/>
                <a:cs typeface="Arial" charset="0"/>
              </a:rPr>
              <a:t>variations</a:t>
            </a:r>
            <a:endParaRPr lang="en-GB" sz="1800" b="0" dirty="0"/>
          </a:p>
          <a:p>
            <a:pPr marL="0" indent="0">
              <a:buNone/>
            </a:pPr>
            <a:r>
              <a:rPr lang="en-GB" sz="1800" b="0" dirty="0" smtClean="0">
                <a:solidFill>
                  <a:srgbClr val="FF0000"/>
                </a:solidFill>
              </a:rPr>
              <a:t>above </a:t>
            </a:r>
            <a:r>
              <a:rPr lang="en-GB" sz="1800" b="0" i="1" dirty="0" err="1" smtClean="0">
                <a:solidFill>
                  <a:srgbClr val="FF0000"/>
                </a:solidFill>
              </a:rPr>
              <a:t>V</a:t>
            </a:r>
            <a:r>
              <a:rPr lang="en-GB" sz="1800" b="0" i="1" baseline="-25000" dirty="0" err="1" smtClean="0">
                <a:solidFill>
                  <a:srgbClr val="FF0000"/>
                </a:solidFill>
              </a:rPr>
              <a:t>cut</a:t>
            </a:r>
            <a:r>
              <a:rPr lang="en-GB" sz="1800" b="0" i="1" baseline="-25000" dirty="0" smtClean="0">
                <a:solidFill>
                  <a:srgbClr val="FF0000"/>
                </a:solidFill>
              </a:rPr>
              <a:t>-out</a:t>
            </a:r>
            <a:r>
              <a:rPr lang="en-GB" sz="1800" b="0" dirty="0" smtClean="0">
                <a:solidFill>
                  <a:srgbClr val="FF0000"/>
                </a:solidFill>
              </a:rPr>
              <a:t> :</a:t>
            </a:r>
            <a:r>
              <a:rPr lang="en-GB" sz="1800" b="0" dirty="0" smtClean="0"/>
              <a:t>  </a:t>
            </a:r>
            <a:r>
              <a:rPr lang="en-GB" sz="1800" b="0" dirty="0" smtClean="0">
                <a:ea typeface="Arial" charset="0"/>
                <a:cs typeface="Arial" charset="0"/>
              </a:rPr>
              <a:t>idling, large pitch angle</a:t>
            </a:r>
            <a:endParaRPr lang="en-GB" sz="1800" b="0" dirty="0"/>
          </a:p>
          <a:p>
            <a:endParaRPr lang="en-US" sz="1800" b="0" dirty="0"/>
          </a:p>
        </p:txBody>
      </p:sp>
      <p:sp>
        <p:nvSpPr>
          <p:cNvPr id="132" name="Text Box 6"/>
          <p:cNvSpPr txBox="1">
            <a:spLocks noChangeAspect="1" noChangeArrowheads="1"/>
          </p:cNvSpPr>
          <p:nvPr/>
        </p:nvSpPr>
        <p:spPr bwMode="auto">
          <a:xfrm>
            <a:off x="128588" y="5296930"/>
            <a:ext cx="5383212" cy="125572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Aft>
                <a:spcPct val="20000"/>
              </a:spcAft>
            </a:pPr>
            <a:r>
              <a:rPr lang="en-GB" sz="1400" dirty="0">
                <a:sym typeface="Greek Symbols" pitchFamily="18" charset="2"/>
              </a:rPr>
              <a:t>  </a:t>
            </a:r>
            <a:r>
              <a:rPr lang="en-GB" sz="1400" dirty="0" smtClean="0">
                <a:sym typeface="Greek Symbols" pitchFamily="18" charset="2"/>
              </a:rPr>
              <a:t>   </a:t>
            </a:r>
            <a:r>
              <a:rPr lang="en-GB" sz="1400" b="1" dirty="0" smtClean="0">
                <a:solidFill>
                  <a:srgbClr val="FF3300"/>
                </a:solidFill>
                <a:sym typeface="Greek Symbols" pitchFamily="18" charset="2"/>
              </a:rPr>
              <a:t>Standstill Start</a:t>
            </a:r>
            <a:r>
              <a:rPr lang="en-GB" sz="1400" dirty="0" smtClean="0">
                <a:sym typeface="Greek Symbols" pitchFamily="18" charset="2"/>
              </a:rPr>
              <a:t>   Partial load        Full load       </a:t>
            </a:r>
            <a:r>
              <a:rPr lang="en-GB" sz="1400" b="1" dirty="0" smtClean="0">
                <a:solidFill>
                  <a:srgbClr val="FF3300"/>
                </a:solidFill>
                <a:sym typeface="Greek Symbols" pitchFamily="18" charset="2"/>
              </a:rPr>
              <a:t> Cut-out </a:t>
            </a:r>
            <a:r>
              <a:rPr lang="en-GB" sz="1400" dirty="0" smtClean="0">
                <a:sym typeface="Greek Symbols" pitchFamily="18" charset="2"/>
              </a:rPr>
              <a:t>    </a:t>
            </a:r>
            <a:endParaRPr lang="en-GB" sz="1400" dirty="0">
              <a:sym typeface="Greek Symbols" pitchFamily="18" charset="2"/>
            </a:endParaRPr>
          </a:p>
          <a:p>
            <a:pPr algn="l">
              <a:spcBef>
                <a:spcPct val="75000"/>
              </a:spcBef>
            </a:pPr>
            <a:r>
              <a:rPr lang="en-GB" sz="1400" dirty="0" smtClean="0">
                <a:sym typeface="Greek Symbols" pitchFamily="18" charset="2"/>
              </a:rPr>
              <a:t>             </a:t>
            </a:r>
            <a:r>
              <a:rPr lang="en-GB" sz="1400" b="1" dirty="0" smtClean="0">
                <a:solidFill>
                  <a:srgbClr val="FF3300"/>
                </a:solidFill>
                <a:sym typeface="Greek Symbols" pitchFamily="18" charset="2"/>
              </a:rPr>
              <a:t>Idling</a:t>
            </a:r>
            <a:r>
              <a:rPr lang="en-GB" sz="1400" dirty="0" smtClean="0">
                <a:sym typeface="Greek Symbols" pitchFamily="18" charset="2"/>
              </a:rPr>
              <a:t>         No pitching        Pitch control</a:t>
            </a:r>
            <a:r>
              <a:rPr lang="en-GB" sz="1200" dirty="0" smtClean="0">
                <a:sym typeface="Greek Symbols" pitchFamily="18" charset="2"/>
              </a:rPr>
              <a:t>   </a:t>
            </a:r>
            <a:r>
              <a:rPr lang="en-GB" sz="1400" dirty="0" smtClean="0">
                <a:sym typeface="Greek Symbols" pitchFamily="18" charset="2"/>
              </a:rPr>
              <a:t>      </a:t>
            </a:r>
            <a:r>
              <a:rPr lang="en-GB" sz="1400" b="1" dirty="0" smtClean="0">
                <a:solidFill>
                  <a:srgbClr val="FF3300"/>
                </a:solidFill>
                <a:sym typeface="Greek Symbols" pitchFamily="18" charset="2"/>
              </a:rPr>
              <a:t>Idling</a:t>
            </a:r>
            <a:endParaRPr lang="en-GB" sz="1200" b="1" dirty="0">
              <a:solidFill>
                <a:srgbClr val="FF3300"/>
              </a:solidFill>
              <a:sym typeface="Greek Symbols" pitchFamily="18" charset="2"/>
            </a:endParaRPr>
          </a:p>
          <a:p>
            <a:pPr algn="l">
              <a:spcBef>
                <a:spcPct val="55000"/>
              </a:spcBef>
            </a:pPr>
            <a:r>
              <a:rPr lang="en-GB" sz="1400" dirty="0" smtClean="0">
                <a:sym typeface="Greek Symbols" pitchFamily="18" charset="2"/>
              </a:rPr>
              <a:t> </a:t>
            </a:r>
            <a:r>
              <a:rPr lang="en-GB" sz="1400" dirty="0">
                <a:sym typeface="Greek Symbols" pitchFamily="18" charset="2"/>
              </a:rPr>
              <a:t>	       </a:t>
            </a:r>
            <a:r>
              <a:rPr lang="en-GB" sz="1400" dirty="0" smtClean="0">
                <a:sym typeface="Greek Symbols" pitchFamily="18" charset="2"/>
              </a:rPr>
              <a:t>var</a:t>
            </a:r>
            <a:r>
              <a:rPr lang="en-GB" sz="1400" dirty="0">
                <a:sym typeface="Greek Symbols" pitchFamily="18" charset="2"/>
              </a:rPr>
              <a:t>. speed       </a:t>
            </a:r>
            <a:r>
              <a:rPr lang="en-GB" sz="1400" i="1" dirty="0" err="1" smtClean="0">
                <a:latin typeface="Times New Roman" charset="0"/>
              </a:rPr>
              <a:t>n</a:t>
            </a:r>
            <a:r>
              <a:rPr lang="en-GB" sz="1400" i="1" baseline="-25000" dirty="0" err="1" smtClean="0">
                <a:latin typeface="Times New Roman" charset="0"/>
              </a:rPr>
              <a:t>rated</a:t>
            </a:r>
            <a:r>
              <a:rPr lang="en-GB" sz="1400" i="1" baseline="-25000" dirty="0" smtClean="0">
                <a:latin typeface="Times New Roman" charset="0"/>
              </a:rPr>
              <a:t> </a:t>
            </a:r>
            <a:r>
              <a:rPr lang="en-GB" sz="1400" dirty="0" smtClean="0"/>
              <a:t>±10%</a:t>
            </a:r>
            <a:endParaRPr lang="en-GB" sz="1400" dirty="0">
              <a:sym typeface="Greek Symbols" pitchFamily="18" charset="2"/>
            </a:endParaRPr>
          </a:p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GB" sz="1400" dirty="0" smtClean="0">
                <a:sym typeface="Greek Symbols" pitchFamily="18" charset="2"/>
              </a:rPr>
              <a:t>                             </a:t>
            </a:r>
            <a:endParaRPr lang="en-GB" sz="1400" baseline="-25000" dirty="0"/>
          </a:p>
        </p:txBody>
      </p:sp>
      <p:sp>
        <p:nvSpPr>
          <p:cNvPr id="126" name="Freeform 31"/>
          <p:cNvSpPr>
            <a:spLocks noChangeAspect="1"/>
          </p:cNvSpPr>
          <p:nvPr/>
        </p:nvSpPr>
        <p:spPr bwMode="auto">
          <a:xfrm flipV="1">
            <a:off x="1284112" y="2190624"/>
            <a:ext cx="1040211" cy="1173542"/>
          </a:xfrm>
          <a:custGeom>
            <a:avLst/>
            <a:gdLst>
              <a:gd name="connsiteX0" fmla="*/ 0 w 5981"/>
              <a:gd name="connsiteY0" fmla="*/ 739 h 4035"/>
              <a:gd name="connsiteX1" fmla="*/ 5981 w 5981"/>
              <a:gd name="connsiteY1" fmla="*/ 3297 h 4035"/>
              <a:gd name="connsiteX0" fmla="*/ 0 w 10083"/>
              <a:gd name="connsiteY0" fmla="*/ 1249 h 21682"/>
              <a:gd name="connsiteX1" fmla="*/ 10083 w 10083"/>
              <a:gd name="connsiteY1" fmla="*/ 20433 h 21682"/>
              <a:gd name="connsiteX0" fmla="*/ 0 w 10083"/>
              <a:gd name="connsiteY0" fmla="*/ 0 h 19184"/>
              <a:gd name="connsiteX1" fmla="*/ 10083 w 10083"/>
              <a:gd name="connsiteY1" fmla="*/ 19184 h 19184"/>
              <a:gd name="connsiteX0" fmla="*/ 0 w 8566"/>
              <a:gd name="connsiteY0" fmla="*/ 0 h 19184"/>
              <a:gd name="connsiteX1" fmla="*/ 8566 w 8566"/>
              <a:gd name="connsiteY1" fmla="*/ 19184 h 1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66" h="19184">
                <a:moveTo>
                  <a:pt x="0" y="0"/>
                </a:moveTo>
                <a:lnTo>
                  <a:pt x="8566" y="19184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2330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40"/>
          <a:stretch/>
        </p:blipFill>
        <p:spPr>
          <a:xfrm>
            <a:off x="4809732" y="3383555"/>
            <a:ext cx="4215145" cy="262734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9929"/>
          <a:stretch/>
        </p:blipFill>
        <p:spPr>
          <a:xfrm>
            <a:off x="4555000" y="555924"/>
            <a:ext cx="4201892" cy="25381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9578" y="4794366"/>
            <a:ext cx="1140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var. speed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6729881" y="3597984"/>
            <a:ext cx="2121774" cy="992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8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584018" y="3259430"/>
            <a:ext cx="1221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var. pitch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5419578" y="5132920"/>
            <a:ext cx="1138648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8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Power, </a:t>
            </a:r>
            <a:r>
              <a:rPr lang="en-US" i="1" dirty="0" err="1" smtClean="0"/>
              <a:t>C</a:t>
            </a:r>
            <a:r>
              <a:rPr lang="en-US" i="1" baseline="-25000" dirty="0" err="1" smtClean="0"/>
              <a:t>p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i="1" baseline="-25000" dirty="0" smtClean="0"/>
              <a:t>T</a:t>
            </a:r>
            <a:r>
              <a:rPr lang="en-US" dirty="0" smtClean="0"/>
              <a:t> curves: E-101 3050 kW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558226" y="1386385"/>
            <a:ext cx="1486" cy="429625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6729881" y="969500"/>
            <a:ext cx="0" cy="477828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205037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Blade design according to Betz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Blade design according to Schmitz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Blade design </a:t>
            </a:r>
            <a:r>
              <a:rPr lang="en-US" dirty="0" smtClean="0"/>
              <a:t>for recent variable speed turbines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Implementation in NREL codes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Summary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73088" y="4917988"/>
            <a:ext cx="9045575" cy="1200329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342900" indent="-342900">
              <a:buFont typeface="Wingdings" pitchFamily="2" charset="2"/>
              <a:buNone/>
            </a:pPr>
            <a:r>
              <a:rPr lang="en-GB" sz="1800" dirty="0"/>
              <a:t>	No reproduction, publication or dissemination of this material is authorized, except with written consent of the author. </a:t>
            </a:r>
            <a:br>
              <a:rPr lang="en-GB" sz="1800" dirty="0"/>
            </a:br>
            <a:endParaRPr lang="en-GB" sz="1800" dirty="0"/>
          </a:p>
          <a:p>
            <a:pPr marL="342900" indent="-342900">
              <a:buFont typeface="Wingdings" pitchFamily="2" charset="2"/>
              <a:buNone/>
            </a:pPr>
            <a:r>
              <a:rPr lang="en-GB" sz="1800" dirty="0"/>
              <a:t>	Oldenburg, </a:t>
            </a:r>
            <a:r>
              <a:rPr lang="en-GB" sz="1800" dirty="0" smtClean="0"/>
              <a:t>May </a:t>
            </a:r>
            <a:r>
              <a:rPr lang="en-GB" sz="1800" dirty="0" smtClean="0"/>
              <a:t>2016</a:t>
            </a:r>
            <a:r>
              <a:rPr lang="en-GB" sz="1800" dirty="0"/>
              <a:t>				</a:t>
            </a:r>
            <a:r>
              <a:rPr lang="en-GB" sz="1800" dirty="0" smtClean="0"/>
              <a:t>	</a:t>
            </a:r>
            <a:r>
              <a:rPr lang="en-GB" sz="1800" dirty="0" err="1" smtClean="0"/>
              <a:t>Prof</a:t>
            </a:r>
            <a:r>
              <a:rPr lang="en-GB" sz="1800" dirty="0" err="1"/>
              <a:t>.</a:t>
            </a:r>
            <a:r>
              <a:rPr lang="en-GB" sz="1800" dirty="0"/>
              <a:t> </a:t>
            </a:r>
            <a:r>
              <a:rPr lang="en-GB" sz="1800" dirty="0" err="1"/>
              <a:t>Dr.</a:t>
            </a:r>
            <a:r>
              <a:rPr lang="en-GB" sz="1800" dirty="0"/>
              <a:t> Martin </a:t>
            </a:r>
            <a:r>
              <a:rPr lang="en-GB" sz="1800" dirty="0" err="1" smtClean="0"/>
              <a:t>Kühn</a:t>
            </a:r>
            <a:endParaRPr lang="en-GB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4572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577499" y="674640"/>
            <a:ext cx="5924956" cy="3561696"/>
            <a:chOff x="577498" y="131763"/>
            <a:chExt cx="6993081" cy="42037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0739" r="6302" b="64054"/>
            <a:stretch/>
          </p:blipFill>
          <p:spPr>
            <a:xfrm rot="1134623">
              <a:off x="770917" y="1106183"/>
              <a:ext cx="6022729" cy="221866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922756" y="131763"/>
              <a:ext cx="6647823" cy="10488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77498" y="2408985"/>
              <a:ext cx="6774795" cy="192656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2" y="3309338"/>
            <a:ext cx="9123018" cy="221866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6613" y="851706"/>
            <a:ext cx="8915400" cy="5259388"/>
          </a:xfrm>
        </p:spPr>
        <p:txBody>
          <a:bodyPr/>
          <a:lstStyle/>
          <a:p>
            <a:r>
              <a:rPr lang="en-US" sz="1800" dirty="0" err="1" smtClean="0"/>
              <a:t>Exp</a:t>
            </a:r>
            <a:r>
              <a:rPr lang="en-US" sz="1800" dirty="0" smtClean="0"/>
              <a:t> 1: Very traditional design</a:t>
            </a:r>
          </a:p>
          <a:p>
            <a:pPr marL="0" indent="0">
              <a:buNone/>
            </a:pPr>
            <a:r>
              <a:rPr lang="en-US" sz="1800" dirty="0" smtClean="0"/>
              <a:t>     =&gt; tapered chord, moderate design tip speed =&gt; relative high solidity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spcBef>
                <a:spcPts val="1224"/>
              </a:spcBef>
            </a:pPr>
            <a:r>
              <a:rPr lang="en-US" sz="1800" dirty="0" smtClean="0"/>
              <a:t>Exp. 2: </a:t>
            </a:r>
            <a:r>
              <a:rPr lang="en-US" sz="1800" dirty="0" err="1" smtClean="0"/>
              <a:t>Enercon</a:t>
            </a:r>
            <a:r>
              <a:rPr lang="en-US" sz="1800" dirty="0" smtClean="0"/>
              <a:t> E-101 3,050 kW (series production: Aug 2011)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=&gt; slender blade, design for var. rotor speed, </a:t>
            </a:r>
            <a:r>
              <a:rPr lang="en-GB" sz="1800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sz="1800" baseline="-25000" dirty="0" smtClean="0">
                <a:latin typeface="Arial" charset="0"/>
                <a:cs typeface="Arial" charset="0"/>
              </a:rPr>
              <a:t>D </a:t>
            </a:r>
            <a:r>
              <a:rPr lang="en-GB" sz="1800" dirty="0" smtClean="0">
                <a:latin typeface="Arial" charset="0"/>
                <a:cs typeface="Arial" charset="0"/>
                <a:sym typeface="Symbol" charset="0"/>
              </a:rPr>
              <a:t> 7,7</a:t>
            </a:r>
          </a:p>
          <a:p>
            <a:pPr marL="0" indent="0">
              <a:buNone/>
            </a:pPr>
            <a:endParaRPr lang="en-GB" sz="1800" dirty="0">
              <a:latin typeface="Arial" charset="0"/>
              <a:cs typeface="Arial" charset="0"/>
              <a:sym typeface="Symbol" charset="0"/>
            </a:endParaRPr>
          </a:p>
          <a:p>
            <a:pPr marL="0" indent="0">
              <a:buNone/>
            </a:pPr>
            <a:endParaRPr lang="en-GB" sz="1800" dirty="0" smtClean="0">
              <a:latin typeface="Arial" charset="0"/>
              <a:cs typeface="Arial" charset="0"/>
              <a:sym typeface="Symbol" charset="0"/>
            </a:endParaRPr>
          </a:p>
          <a:p>
            <a:pPr marL="0" indent="0">
              <a:buNone/>
            </a:pPr>
            <a:endParaRPr lang="en-GB" sz="1800" dirty="0">
              <a:latin typeface="Arial" charset="0"/>
              <a:cs typeface="Arial" charset="0"/>
              <a:sym typeface="Symbol" charset="0"/>
            </a:endParaRPr>
          </a:p>
          <a:p>
            <a:pPr marL="0" indent="0">
              <a:buNone/>
            </a:pPr>
            <a:endParaRPr lang="en-GB" sz="1800" dirty="0" smtClean="0">
              <a:latin typeface="Arial" charset="0"/>
              <a:cs typeface="Arial" charset="0"/>
              <a:sym typeface="Symbol" charset="0"/>
            </a:endParaRPr>
          </a:p>
          <a:p>
            <a:pPr marL="0" indent="0">
              <a:buNone/>
            </a:pPr>
            <a:endParaRPr lang="en-GB" sz="1800" dirty="0">
              <a:latin typeface="Arial" charset="0"/>
              <a:cs typeface="Arial" charset="0"/>
              <a:sym typeface="Symbol" charset="0"/>
            </a:endParaRPr>
          </a:p>
          <a:p>
            <a:pPr marL="0" indent="0">
              <a:buNone/>
            </a:pPr>
            <a:endParaRPr lang="en-GB" sz="1800" dirty="0" smtClean="0">
              <a:latin typeface="Arial" charset="0"/>
              <a:cs typeface="Arial" charset="0"/>
              <a:sym typeface="Symbol" charset="0"/>
            </a:endParaRPr>
          </a:p>
          <a:p>
            <a:pPr marL="0" indent="0">
              <a:buNone/>
            </a:pPr>
            <a:endParaRPr lang="en-GB" sz="1800" dirty="0">
              <a:latin typeface="Arial" charset="0"/>
              <a:cs typeface="Arial" charset="0"/>
              <a:sym typeface="Symbol" charset="0"/>
            </a:endParaRPr>
          </a:p>
          <a:p>
            <a:pPr>
              <a:spcBef>
                <a:spcPts val="0"/>
              </a:spcBef>
            </a:pPr>
            <a:r>
              <a:rPr lang="en-US" sz="1800" dirty="0"/>
              <a:t>Exp. </a:t>
            </a:r>
            <a:r>
              <a:rPr lang="en-US" sz="1800" dirty="0" smtClean="0"/>
              <a:t>3: </a:t>
            </a:r>
            <a:r>
              <a:rPr lang="en-US" sz="1800" dirty="0" err="1"/>
              <a:t>Enercon</a:t>
            </a:r>
            <a:r>
              <a:rPr lang="en-US" sz="1800" dirty="0"/>
              <a:t> E-</a:t>
            </a:r>
            <a:r>
              <a:rPr lang="en-US" sz="1800" dirty="0" smtClean="0"/>
              <a:t>115 3,000 </a:t>
            </a:r>
            <a:r>
              <a:rPr lang="en-US" sz="1800" dirty="0"/>
              <a:t>kW (series production: </a:t>
            </a:r>
            <a:r>
              <a:rPr lang="en-US" sz="1800" dirty="0" smtClean="0"/>
              <a:t>mid 2014)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=&gt; </a:t>
            </a:r>
            <a:r>
              <a:rPr lang="en-US" sz="1800" dirty="0" smtClean="0"/>
              <a:t>very slender </a:t>
            </a:r>
            <a:r>
              <a:rPr lang="en-US" sz="1800" dirty="0"/>
              <a:t>blade, design for var. rotor speed, </a:t>
            </a:r>
            <a:r>
              <a:rPr lang="en-GB" sz="1800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sz="1800" baseline="-25000" dirty="0">
                <a:latin typeface="Arial" charset="0"/>
                <a:cs typeface="Arial" charset="0"/>
              </a:rPr>
              <a:t>D </a:t>
            </a:r>
            <a:r>
              <a:rPr lang="en-GB" sz="1800" dirty="0">
                <a:latin typeface="Arial" charset="0"/>
                <a:cs typeface="Arial" charset="0"/>
                <a:sym typeface="Symbol" charset="0"/>
              </a:rPr>
              <a:t> </a:t>
            </a:r>
            <a:r>
              <a:rPr lang="en-GB" sz="1800" dirty="0" smtClean="0">
                <a:latin typeface="Arial" charset="0"/>
                <a:cs typeface="Arial" charset="0"/>
                <a:sym typeface="Symbol" charset="0"/>
              </a:rPr>
              <a:t>9,5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869581" y="5210526"/>
            <a:ext cx="3849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[Source: </a:t>
            </a:r>
            <a:r>
              <a:rPr lang="en-US" sz="1200" dirty="0" err="1" smtClean="0"/>
              <a:t>Enercon</a:t>
            </a:r>
            <a:r>
              <a:rPr lang="en-US" sz="1200" dirty="0" smtClean="0"/>
              <a:t> </a:t>
            </a:r>
            <a:r>
              <a:rPr lang="en-US" sz="1200" dirty="0" err="1" smtClean="0"/>
              <a:t>Windblatt</a:t>
            </a:r>
            <a:r>
              <a:rPr lang="en-US" sz="1200" dirty="0" smtClean="0"/>
              <a:t> 04/2012, p. 14]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84659" y="2296261"/>
            <a:ext cx="3849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[Source: </a:t>
            </a:r>
            <a:r>
              <a:rPr lang="en-US" sz="1200" dirty="0" err="1" smtClean="0"/>
              <a:t>www.eyeofthefish.org</a:t>
            </a:r>
            <a:r>
              <a:rPr lang="en-US" sz="1200" dirty="0" smtClean="0"/>
              <a:t>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blade design philosophies of var. speed WT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471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curves for different spec. rating (W/m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538714"/>
              </p:ext>
            </p:extLst>
          </p:nvPr>
        </p:nvGraphicFramePr>
        <p:xfrm>
          <a:off x="573089" y="1020362"/>
          <a:ext cx="8236704" cy="4953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917854" y="3710513"/>
            <a:ext cx="1408941" cy="142346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600" dirty="0" smtClean="0"/>
              <a:t>285 </a:t>
            </a:r>
            <a:r>
              <a:rPr lang="en-US" sz="1600" dirty="0"/>
              <a:t>m</a:t>
            </a:r>
            <a:r>
              <a:rPr lang="en-US" sz="1600" baseline="30000" dirty="0"/>
              <a:t>2</a:t>
            </a:r>
          </a:p>
          <a:p>
            <a:pPr>
              <a:spcAft>
                <a:spcPts val="900"/>
              </a:spcAft>
            </a:pPr>
            <a:r>
              <a:rPr lang="en-US" sz="1600" dirty="0" smtClean="0"/>
              <a:t>381m</a:t>
            </a:r>
            <a:r>
              <a:rPr lang="en-US" sz="1600" baseline="30000" dirty="0" smtClean="0"/>
              <a:t>2</a:t>
            </a:r>
            <a:endParaRPr lang="en-US" sz="1600" baseline="30000" dirty="0"/>
          </a:p>
          <a:p>
            <a:pPr>
              <a:spcAft>
                <a:spcPts val="900"/>
              </a:spcAft>
            </a:pPr>
            <a:r>
              <a:rPr lang="en-US" sz="1600" dirty="0" smtClean="0"/>
              <a:t>572 </a:t>
            </a:r>
            <a:r>
              <a:rPr lang="en-US" sz="1600" dirty="0"/>
              <a:t>m</a:t>
            </a:r>
            <a:r>
              <a:rPr lang="en-US" sz="1600" baseline="30000" dirty="0"/>
              <a:t>2</a:t>
            </a:r>
          </a:p>
          <a:p>
            <a:pPr>
              <a:spcAft>
                <a:spcPts val="900"/>
              </a:spcAft>
            </a:pPr>
            <a:r>
              <a:rPr lang="en-US" sz="1600" dirty="0" smtClean="0"/>
              <a:t>583 m</a:t>
            </a:r>
            <a:r>
              <a:rPr lang="en-US" sz="1600" baseline="300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06663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3088" y="174570"/>
            <a:ext cx="9167812" cy="730250"/>
          </a:xfrm>
        </p:spPr>
        <p:txBody>
          <a:bodyPr/>
          <a:lstStyle/>
          <a:p>
            <a:r>
              <a:rPr lang="en-GB" dirty="0" smtClean="0"/>
              <a:t>Examples of different industrial design approaches for modern slender blades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6613" y="1119021"/>
            <a:ext cx="8915400" cy="5259388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b="1" dirty="0" smtClean="0"/>
              <a:t>80% Schmitz design [</a:t>
            </a:r>
            <a:r>
              <a:rPr lang="en-GB" b="1" dirty="0" err="1" smtClean="0"/>
              <a:t>Gasch</a:t>
            </a:r>
            <a:r>
              <a:rPr lang="en-GB" b="1" dirty="0" smtClean="0"/>
              <a:t>, 2015]</a:t>
            </a:r>
          </a:p>
          <a:p>
            <a:pPr>
              <a:buSzPct val="100000"/>
            </a:pPr>
            <a:r>
              <a:rPr lang="en-GB" dirty="0" smtClean="0"/>
              <a:t>Design blade for common 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 smtClean="0">
                <a:latin typeface="Arial" charset="0"/>
                <a:cs typeface="Arial" charset="0"/>
              </a:rPr>
              <a:t>D</a:t>
            </a:r>
            <a:r>
              <a:rPr lang="en-GB" dirty="0" smtClean="0">
                <a:latin typeface="Arial" charset="0"/>
                <a:cs typeface="Arial" charset="0"/>
              </a:rPr>
              <a:t> </a:t>
            </a:r>
            <a:r>
              <a:rPr lang="en-GB" dirty="0" smtClean="0">
                <a:latin typeface="Arial" charset="0"/>
                <a:cs typeface="Arial" charset="0"/>
              </a:rPr>
              <a:t>value</a:t>
            </a:r>
            <a:endParaRPr lang="en-GB" dirty="0" smtClean="0">
              <a:latin typeface="Arial" charset="0"/>
              <a:cs typeface="Arial" charset="0"/>
            </a:endParaRPr>
          </a:p>
          <a:p>
            <a:pPr>
              <a:buSzPct val="100000"/>
            </a:pPr>
            <a:r>
              <a:rPr lang="en-GB" dirty="0" smtClean="0"/>
              <a:t>Reduce the chord length to 80%</a:t>
            </a:r>
          </a:p>
          <a:p>
            <a:pPr>
              <a:buSzPct val="100000"/>
            </a:pPr>
            <a:r>
              <a:rPr lang="en-GB" dirty="0" smtClean="0"/>
              <a:t>Compute </a:t>
            </a:r>
            <a:r>
              <a:rPr lang="en-GB" dirty="0" err="1" smtClean="0"/>
              <a:t>C</a:t>
            </a:r>
            <a:r>
              <a:rPr lang="en-GB" baseline="-25000" dirty="0" err="1" smtClean="0"/>
              <a:t>p</a:t>
            </a:r>
            <a:r>
              <a:rPr lang="en-GB" dirty="0" smtClean="0"/>
              <a:t>-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 smtClean="0">
                <a:latin typeface="Arial" charset="0"/>
                <a:cs typeface="Arial" charset="0"/>
                <a:sym typeface="Symbol" charset="0"/>
              </a:rPr>
              <a:t>,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 C</a:t>
            </a:r>
            <a:r>
              <a:rPr lang="en-GB" baseline="-25000" dirty="0" smtClean="0">
                <a:latin typeface="Arial" charset="0"/>
                <a:cs typeface="Arial" charset="0"/>
                <a:sym typeface="Symbol" charset="0"/>
              </a:rPr>
              <a:t>m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-</a:t>
            </a:r>
            <a:r>
              <a:rPr lang="en-GB" baseline="-25000" dirty="0" smtClean="0">
                <a:latin typeface="Arial" charset="0"/>
                <a:cs typeface="Arial" charset="0"/>
                <a:sym typeface="Symbol" charset="0"/>
              </a:rPr>
              <a:t> 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and C</a:t>
            </a:r>
            <a:r>
              <a:rPr lang="en-GB" baseline="-25000" dirty="0" smtClean="0">
                <a:latin typeface="Arial" charset="0"/>
                <a:cs typeface="Arial" charset="0"/>
                <a:sym typeface="Symbol" charset="0"/>
              </a:rPr>
              <a:t>T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- curves with BEM code for given blade design </a:t>
            </a:r>
          </a:p>
          <a:p>
            <a:pPr>
              <a:buSzPct val="100000"/>
            </a:pPr>
            <a:r>
              <a:rPr lang="en-GB" dirty="0">
                <a:latin typeface="Arial" charset="0"/>
                <a:cs typeface="Arial" charset="0"/>
                <a:sym typeface="Symbol" charset="0"/>
              </a:rPr>
              <a:t>D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etermine optimum  , which will be higher than initial </a:t>
            </a:r>
            <a:r>
              <a:rPr lang="en-GB" baseline="-25000" dirty="0" smtClean="0">
                <a:latin typeface="Arial" charset="0"/>
                <a:cs typeface="Arial" charset="0"/>
              </a:rPr>
              <a:t>D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 </a:t>
            </a:r>
          </a:p>
          <a:p>
            <a:pPr>
              <a:buSzPct val="100000"/>
            </a:pPr>
            <a:endParaRPr lang="en-GB" dirty="0" smtClean="0">
              <a:latin typeface="Arial" charset="0"/>
              <a:cs typeface="Arial" charset="0"/>
              <a:sym typeface="Symbol" charset="0"/>
            </a:endParaRP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en-GB" b="1" dirty="0" smtClean="0"/>
              <a:t>Design for high </a:t>
            </a:r>
            <a:r>
              <a:rPr lang="en-GB" b="1" dirty="0" smtClean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="1" baseline="-25000" dirty="0" smtClean="0">
                <a:latin typeface="Arial" charset="0"/>
                <a:cs typeface="Arial" charset="0"/>
              </a:rPr>
              <a:t>D </a:t>
            </a:r>
            <a:r>
              <a:rPr lang="en-GB" b="1" dirty="0" smtClean="0">
                <a:latin typeface="Arial" charset="0"/>
                <a:cs typeface="Arial" charset="0"/>
              </a:rPr>
              <a:t>in the variable speed range</a:t>
            </a:r>
            <a:endParaRPr lang="en-GB" b="1" dirty="0" smtClean="0"/>
          </a:p>
          <a:p>
            <a:pPr>
              <a:buSzPct val="100000"/>
            </a:pPr>
            <a:r>
              <a:rPr lang="en-GB" dirty="0" smtClean="0"/>
              <a:t>Design blade directly for higher 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 smtClean="0">
                <a:latin typeface="Arial" charset="0"/>
                <a:cs typeface="Arial" charset="0"/>
              </a:rPr>
              <a:t>D </a:t>
            </a:r>
          </a:p>
          <a:p>
            <a:pPr>
              <a:buSzPct val="100000"/>
            </a:pP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 smtClean="0">
                <a:latin typeface="Arial" charset="0"/>
                <a:cs typeface="Arial" charset="0"/>
                <a:sym typeface="Symbol" charset="0"/>
              </a:rPr>
              <a:t> and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 hence </a:t>
            </a:r>
            <a:r>
              <a:rPr lang="en-GB" dirty="0" err="1" smtClean="0">
                <a:latin typeface="Arial" charset="0"/>
                <a:cs typeface="Arial" charset="0"/>
                <a:sym typeface="Symbol" charset="0"/>
              </a:rPr>
              <a:t>C</a:t>
            </a:r>
            <a:r>
              <a:rPr lang="en-GB" baseline="-25000" dirty="0" err="1" smtClean="0">
                <a:latin typeface="Arial" charset="0"/>
                <a:cs typeface="Arial" charset="0"/>
                <a:sym typeface="Symbol" charset="0"/>
              </a:rPr>
              <a:t>p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 will decrease significantly in the constant rotor speed range in the upper partial load regime</a:t>
            </a:r>
          </a:p>
          <a:p>
            <a:pPr>
              <a:buSzPct val="100000"/>
            </a:pPr>
            <a:endParaRPr lang="en-GB" dirty="0">
              <a:latin typeface="Arial" charset="0"/>
              <a:cs typeface="Arial" charset="0"/>
              <a:sym typeface="Symbol" charset="0"/>
            </a:endParaRPr>
          </a:p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en-GB" b="1" dirty="0" smtClean="0">
                <a:latin typeface="Arial" charset="0"/>
                <a:cs typeface="Arial" charset="0"/>
                <a:sym typeface="Symbol" charset="0"/>
              </a:rPr>
              <a:t>Internal company know-how and procedures</a:t>
            </a:r>
          </a:p>
          <a:p>
            <a:pPr>
              <a:buSzPct val="100000"/>
            </a:pPr>
            <a:r>
              <a:rPr lang="en-GB" b="1" dirty="0" smtClean="0">
                <a:latin typeface="Arial" charset="0"/>
                <a:cs typeface="Arial" charset="0"/>
                <a:sym typeface="Symbol" charset="0"/>
              </a:rPr>
              <a:t>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050062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6613" y="851706"/>
            <a:ext cx="8915400" cy="5259388"/>
          </a:xfrm>
        </p:spPr>
        <p:txBody>
          <a:bodyPr/>
          <a:lstStyle/>
          <a:p>
            <a:pPr>
              <a:spcBef>
                <a:spcPts val="1224"/>
              </a:spcBef>
            </a:pPr>
            <a:r>
              <a:rPr lang="en-US" sz="1800" dirty="0" smtClean="0"/>
              <a:t>Exp. 2: </a:t>
            </a:r>
            <a:r>
              <a:rPr lang="en-US" sz="1800" dirty="0" err="1" smtClean="0"/>
              <a:t>Enercon</a:t>
            </a:r>
            <a:r>
              <a:rPr lang="en-US" sz="1800" dirty="0" smtClean="0"/>
              <a:t> E-101 3,050 kW (series production: Aug 2011)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=&gt; slender blade, design for var. rotor speed, </a:t>
            </a:r>
            <a:r>
              <a:rPr lang="en-GB" sz="1800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sz="1800" baseline="-25000" dirty="0" smtClean="0">
                <a:latin typeface="Arial" charset="0"/>
                <a:cs typeface="Arial" charset="0"/>
              </a:rPr>
              <a:t>D </a:t>
            </a:r>
            <a:r>
              <a:rPr lang="en-GB" sz="1800" dirty="0" smtClean="0">
                <a:latin typeface="Arial" charset="0"/>
                <a:cs typeface="Arial" charset="0"/>
                <a:sym typeface="Symbol" charset="0"/>
              </a:rPr>
              <a:t> 7,7</a:t>
            </a:r>
            <a:endParaRPr lang="en-GB" sz="1800" dirty="0">
              <a:latin typeface="Arial" charset="0"/>
              <a:cs typeface="Arial" charset="0"/>
              <a:sym typeface="Symbol" charset="0"/>
            </a:endParaRPr>
          </a:p>
          <a:p>
            <a:pPr>
              <a:spcBef>
                <a:spcPts val="0"/>
              </a:spcBef>
            </a:pPr>
            <a:r>
              <a:rPr lang="en-US" sz="1800" dirty="0"/>
              <a:t>Exp. </a:t>
            </a:r>
            <a:r>
              <a:rPr lang="en-US" sz="1800" dirty="0" smtClean="0"/>
              <a:t>3: </a:t>
            </a:r>
            <a:r>
              <a:rPr lang="en-US" sz="1800" dirty="0" err="1"/>
              <a:t>Enercon</a:t>
            </a:r>
            <a:r>
              <a:rPr lang="en-US" sz="1800" dirty="0"/>
              <a:t> E-</a:t>
            </a:r>
            <a:r>
              <a:rPr lang="en-US" sz="1800" dirty="0" smtClean="0"/>
              <a:t>115 3,000 </a:t>
            </a:r>
            <a:r>
              <a:rPr lang="en-US" sz="1800" dirty="0"/>
              <a:t>kW (series production: </a:t>
            </a:r>
            <a:r>
              <a:rPr lang="en-US" sz="1800" dirty="0" smtClean="0"/>
              <a:t>mid 2014)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=&gt; </a:t>
            </a:r>
            <a:r>
              <a:rPr lang="en-US" sz="1800" dirty="0" smtClean="0"/>
              <a:t>very slender </a:t>
            </a:r>
            <a:r>
              <a:rPr lang="en-US" sz="1800" dirty="0"/>
              <a:t>blade, design for var. rotor speed, </a:t>
            </a:r>
            <a:r>
              <a:rPr lang="en-GB" sz="1800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sz="1800" baseline="-25000" dirty="0">
                <a:latin typeface="Arial" charset="0"/>
                <a:cs typeface="Arial" charset="0"/>
              </a:rPr>
              <a:t>D </a:t>
            </a:r>
            <a:r>
              <a:rPr lang="en-GB" sz="1800" dirty="0">
                <a:latin typeface="Arial" charset="0"/>
                <a:cs typeface="Arial" charset="0"/>
                <a:sym typeface="Symbol" charset="0"/>
              </a:rPr>
              <a:t> </a:t>
            </a:r>
            <a:r>
              <a:rPr lang="en-GB" sz="1800" dirty="0" smtClean="0">
                <a:latin typeface="Arial" charset="0"/>
                <a:cs typeface="Arial" charset="0"/>
                <a:sym typeface="Symbol" charset="0"/>
              </a:rPr>
              <a:t>9,5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blade design philosophies of var. speed WT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6035"/>
          <a:stretch/>
        </p:blipFill>
        <p:spPr>
          <a:xfrm>
            <a:off x="1090381" y="2200765"/>
            <a:ext cx="6210054" cy="40659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04654" y="5880261"/>
            <a:ext cx="4515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[Source: </a:t>
            </a:r>
            <a:r>
              <a:rPr lang="en-US" sz="1200" dirty="0"/>
              <a:t>Patent </a:t>
            </a:r>
            <a:r>
              <a:rPr lang="en-US" sz="1200" dirty="0" smtClean="0"/>
              <a:t>»</a:t>
            </a:r>
            <a:r>
              <a:rPr lang="en-US" sz="1200" dirty="0" err="1" smtClean="0"/>
              <a:t>Rotorblatt</a:t>
            </a:r>
            <a:r>
              <a:rPr lang="en-US" sz="1200" dirty="0" smtClean="0"/>
              <a:t> </a:t>
            </a:r>
            <a:r>
              <a:rPr lang="en-US" sz="1200" dirty="0" err="1"/>
              <a:t>einer</a:t>
            </a:r>
            <a:r>
              <a:rPr lang="en-US" sz="1200" dirty="0"/>
              <a:t> </a:t>
            </a:r>
            <a:r>
              <a:rPr lang="en-US" sz="1200" dirty="0" err="1" smtClean="0"/>
              <a:t>Windenergieanlage</a:t>
            </a:r>
            <a:r>
              <a:rPr lang="en-US" sz="1200" dirty="0" smtClean="0"/>
              <a:t>«</a:t>
            </a:r>
            <a:endParaRPr lang="en-US" sz="1200" dirty="0"/>
          </a:p>
          <a:p>
            <a:pPr algn="r"/>
            <a:r>
              <a:rPr lang="en-US" sz="1200" dirty="0"/>
              <a:t>DE 102012206109 B3]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7725144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10" y="784110"/>
            <a:ext cx="9232900" cy="5488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Schmitz design for different </a:t>
            </a:r>
            <a:r>
              <a:rPr lang="en-GB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>
                <a:latin typeface="Arial" charset="0"/>
                <a:cs typeface="Arial" charset="0"/>
              </a:rPr>
              <a:t>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02170" y="3894264"/>
            <a:ext cx="8915400" cy="22265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At constant </a:t>
            </a:r>
            <a:r>
              <a:rPr lang="en-GB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 smtClean="0">
                <a:latin typeface="Arial" charset="0"/>
                <a:cs typeface="Arial" charset="0"/>
              </a:rPr>
              <a:t>D</a:t>
            </a:r>
            <a:r>
              <a:rPr lang="en-GB" dirty="0" smtClean="0">
                <a:latin typeface="Arial" charset="0"/>
                <a:cs typeface="Arial" charset="0"/>
              </a:rPr>
              <a:t> chord is proportional to R and 1 / (r/R)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rial" charset="0"/>
                <a:cs typeface="Arial" charset="0"/>
              </a:rPr>
              <a:t> </a:t>
            </a:r>
            <a:r>
              <a:rPr lang="en-GB" dirty="0" smtClean="0">
                <a:latin typeface="Arial" charset="0"/>
                <a:cs typeface="Arial" charset="0"/>
              </a:rPr>
              <a:t>    </a:t>
            </a:r>
            <a:r>
              <a:rPr lang="en-US" dirty="0" smtClean="0"/>
              <a:t>=&gt; larger blades require more chord </a:t>
            </a:r>
            <a:r>
              <a:rPr lang="en-US" sz="1800" dirty="0" smtClean="0"/>
              <a:t>(see E-101 </a:t>
            </a:r>
            <a:r>
              <a:rPr lang="en-GB" sz="1800" dirty="0" smtClean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sz="1800" baseline="-25000" dirty="0" smtClean="0">
                <a:latin typeface="Arial" charset="0"/>
                <a:cs typeface="Arial" charset="0"/>
              </a:rPr>
              <a:t>D</a:t>
            </a:r>
            <a:r>
              <a:rPr lang="en-GB" sz="1800" dirty="0" smtClean="0">
                <a:latin typeface="Arial" charset="0"/>
                <a:cs typeface="Arial" charset="0"/>
              </a:rPr>
              <a:t>=</a:t>
            </a:r>
            <a:r>
              <a:rPr lang="en-US" sz="1800" dirty="0" smtClean="0"/>
              <a:t> 7.7 vs. </a:t>
            </a:r>
            <a:r>
              <a:rPr lang="en-US" sz="1800" dirty="0"/>
              <a:t>E-115 </a:t>
            </a:r>
            <a:r>
              <a:rPr lang="en-GB" sz="1800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sz="1800" baseline="-25000" dirty="0">
                <a:latin typeface="Arial" charset="0"/>
                <a:cs typeface="Arial" charset="0"/>
              </a:rPr>
              <a:t>D</a:t>
            </a:r>
            <a:r>
              <a:rPr lang="en-GB" sz="1800" dirty="0">
                <a:latin typeface="Arial" charset="0"/>
                <a:cs typeface="Arial" charset="0"/>
              </a:rPr>
              <a:t>=</a:t>
            </a:r>
            <a:r>
              <a:rPr lang="en-US" sz="1800" dirty="0"/>
              <a:t> </a:t>
            </a:r>
            <a:r>
              <a:rPr lang="en-US" sz="1800" dirty="0" smtClean="0"/>
              <a:t>7.8)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/>
              <a:t>I</a:t>
            </a:r>
            <a:r>
              <a:rPr lang="en-US" dirty="0" smtClean="0"/>
              <a:t>ncrease of </a:t>
            </a:r>
            <a:r>
              <a:rPr lang="en-GB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 smtClean="0">
                <a:latin typeface="Arial" charset="0"/>
                <a:cs typeface="Arial" charset="0"/>
              </a:rPr>
              <a:t>D</a:t>
            </a:r>
            <a:r>
              <a:rPr lang="en-GB" dirty="0" smtClean="0">
                <a:latin typeface="Arial" charset="0"/>
                <a:cs typeface="Arial" charset="0"/>
              </a:rPr>
              <a:t> reduces chord </a:t>
            </a:r>
            <a:r>
              <a:rPr lang="en-GB" dirty="0">
                <a:latin typeface="Arial" charset="0"/>
                <a:cs typeface="Arial" charset="0"/>
              </a:rPr>
              <a:t>proportional to </a:t>
            </a:r>
            <a:r>
              <a:rPr lang="en-GB" dirty="0" smtClean="0">
                <a:latin typeface="Arial" charset="0"/>
                <a:cs typeface="Arial" charset="0"/>
              </a:rPr>
              <a:t>1 / (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 smtClean="0">
                <a:latin typeface="Arial" charset="0"/>
                <a:cs typeface="Arial" charset="0"/>
              </a:rPr>
              <a:t>D</a:t>
            </a:r>
            <a:r>
              <a:rPr lang="en-GB" dirty="0" smtClean="0">
                <a:latin typeface="Arial" charset="0"/>
                <a:cs typeface="Arial" charset="0"/>
              </a:rPr>
              <a:t>)</a:t>
            </a:r>
            <a:r>
              <a:rPr lang="en-GB" baseline="30000" dirty="0" smtClean="0">
                <a:latin typeface="Arial" charset="0"/>
                <a:cs typeface="Arial" charset="0"/>
              </a:rPr>
              <a:t>2</a:t>
            </a:r>
            <a:r>
              <a:rPr lang="en-GB" dirty="0" smtClean="0">
                <a:latin typeface="Arial" charset="0"/>
                <a:cs typeface="Arial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dirty="0" smtClean="0">
                <a:latin typeface="Arial" charset="0"/>
                <a:cs typeface="Arial" charset="0"/>
              </a:rPr>
              <a:t>     =&gt; slender blade with high </a:t>
            </a:r>
            <a:r>
              <a:rPr lang="en-GB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 smtClean="0">
                <a:latin typeface="Arial" charset="0"/>
                <a:cs typeface="Arial" charset="0"/>
              </a:rPr>
              <a:t>D </a:t>
            </a:r>
            <a:r>
              <a:rPr lang="en-US" sz="1800" dirty="0" smtClean="0"/>
              <a:t>(see E</a:t>
            </a:r>
            <a:r>
              <a:rPr lang="en-US" sz="1800" dirty="0"/>
              <a:t>-101 </a:t>
            </a:r>
            <a:r>
              <a:rPr lang="en-GB" sz="1800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sz="1800" baseline="-25000" dirty="0">
                <a:latin typeface="Arial" charset="0"/>
                <a:cs typeface="Arial" charset="0"/>
              </a:rPr>
              <a:t>D</a:t>
            </a:r>
            <a:r>
              <a:rPr lang="en-GB" sz="1800" dirty="0">
                <a:latin typeface="Arial" charset="0"/>
                <a:cs typeface="Arial" charset="0"/>
              </a:rPr>
              <a:t>=</a:t>
            </a:r>
            <a:r>
              <a:rPr lang="en-US" sz="1800" dirty="0"/>
              <a:t> 7.7 vs. E-115 </a:t>
            </a:r>
            <a:r>
              <a:rPr lang="en-GB" sz="1800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sz="1800" baseline="-25000" dirty="0">
                <a:latin typeface="Arial" charset="0"/>
                <a:cs typeface="Arial" charset="0"/>
              </a:rPr>
              <a:t>D</a:t>
            </a:r>
            <a:r>
              <a:rPr lang="en-GB" sz="1800" dirty="0">
                <a:latin typeface="Arial" charset="0"/>
                <a:cs typeface="Arial" charset="0"/>
              </a:rPr>
              <a:t>=</a:t>
            </a:r>
            <a:r>
              <a:rPr lang="en-US" sz="1800" dirty="0"/>
              <a:t> </a:t>
            </a:r>
            <a:r>
              <a:rPr lang="en-US" sz="1800" dirty="0" smtClean="0"/>
              <a:t>9.7)</a:t>
            </a:r>
            <a:endParaRPr lang="en-GB" dirty="0" smtClean="0">
              <a:latin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r>
              <a:rPr lang="en-US" dirty="0"/>
              <a:t>Increase of </a:t>
            </a:r>
            <a:r>
              <a:rPr lang="en-GB" dirty="0" smtClean="0">
                <a:latin typeface="Arial" charset="0"/>
                <a:cs typeface="Arial" charset="0"/>
              </a:rPr>
              <a:t>design </a:t>
            </a:r>
            <a:r>
              <a:rPr lang="en-GB" dirty="0">
                <a:latin typeface="Arial" charset="0"/>
                <a:cs typeface="Arial" charset="0"/>
              </a:rPr>
              <a:t>lift </a:t>
            </a:r>
            <a:r>
              <a:rPr lang="en-GB" dirty="0" smtClean="0">
                <a:latin typeface="Arial" charset="0"/>
                <a:cs typeface="Arial" charset="0"/>
              </a:rPr>
              <a:t>coefficient linearly reduced chord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rial" charset="0"/>
                <a:cs typeface="Arial" charset="0"/>
              </a:rPr>
              <a:t> </a:t>
            </a:r>
            <a:r>
              <a:rPr lang="en-GB" dirty="0" smtClean="0">
                <a:latin typeface="Arial" charset="0"/>
                <a:cs typeface="Arial" charset="0"/>
              </a:rPr>
              <a:t>    =&gt; </a:t>
            </a:r>
            <a:r>
              <a:rPr lang="en-GB" i="1" dirty="0" err="1" smtClean="0">
                <a:latin typeface="Arial" charset="0"/>
                <a:cs typeface="Arial" charset="0"/>
              </a:rPr>
              <a:t>C</a:t>
            </a:r>
            <a:r>
              <a:rPr lang="en-GB" i="1" baseline="-25000" dirty="0" err="1" smtClean="0">
                <a:latin typeface="Arial" charset="0"/>
                <a:cs typeface="Arial" charset="0"/>
              </a:rPr>
              <a:t>l,d</a:t>
            </a:r>
            <a:r>
              <a:rPr lang="en-GB" dirty="0" smtClean="0">
                <a:latin typeface="Arial" charset="0"/>
                <a:cs typeface="Arial" charset="0"/>
              </a:rPr>
              <a:t> &gt; 1 might cause problems at turbulent sites or with rough </a:t>
            </a:r>
            <a:r>
              <a:rPr lang="en-GB" dirty="0" err="1" smtClean="0">
                <a:latin typeface="Arial" charset="0"/>
                <a:cs typeface="Arial" charset="0"/>
              </a:rPr>
              <a:t>airfoils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55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and 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US" dirty="0" smtClean="0"/>
              <a:t> against wind speed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703" b="1703"/>
          <a:stretch>
            <a:fillRect/>
          </a:stretch>
        </p:blipFill>
        <p:spPr>
          <a:xfrm>
            <a:off x="836613" y="990601"/>
            <a:ext cx="6677113" cy="3938974"/>
          </a:xfrm>
        </p:spPr>
      </p:pic>
      <p:sp>
        <p:nvSpPr>
          <p:cNvPr id="7" name="TextBox 6"/>
          <p:cNvSpPr txBox="1"/>
          <p:nvPr/>
        </p:nvSpPr>
        <p:spPr>
          <a:xfrm>
            <a:off x="2419022" y="772148"/>
            <a:ext cx="181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var. speed range</a:t>
            </a:r>
          </a:p>
          <a:p>
            <a:pPr algn="ctr"/>
            <a:endParaRPr lang="en-US" sz="1600" dirty="0" smtClean="0">
              <a:solidFill>
                <a:srgbClr val="FF0000"/>
              </a:solidFill>
            </a:endParaRPr>
          </a:p>
          <a:p>
            <a:pPr algn="ctr"/>
            <a:r>
              <a:rPr lang="en-US" sz="1600" dirty="0" err="1" smtClean="0">
                <a:solidFill>
                  <a:srgbClr val="FF0000"/>
                </a:solidFill>
              </a:rPr>
              <a:t>Enercon</a:t>
            </a:r>
            <a:r>
              <a:rPr lang="en-US" sz="1600" dirty="0" smtClean="0">
                <a:solidFill>
                  <a:srgbClr val="FF0000"/>
                </a:solidFill>
              </a:rPr>
              <a:t> E-115 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(TSR=9.7)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7996" y="2722535"/>
            <a:ext cx="2837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var. speed range</a:t>
            </a:r>
          </a:p>
          <a:p>
            <a:endParaRPr lang="en-US" sz="1600" dirty="0">
              <a:solidFill>
                <a:srgbClr val="008000"/>
              </a:solidFill>
            </a:endParaRPr>
          </a:p>
          <a:p>
            <a:r>
              <a:rPr lang="en-US" sz="1600" dirty="0" err="1" smtClean="0">
                <a:solidFill>
                  <a:srgbClr val="008000"/>
                </a:solidFill>
              </a:rPr>
              <a:t>Enercon</a:t>
            </a:r>
            <a:r>
              <a:rPr lang="en-US" sz="1600" dirty="0" smtClean="0">
                <a:solidFill>
                  <a:srgbClr val="008000"/>
                </a:solidFill>
              </a:rPr>
              <a:t> E-101 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(TSR=7.7)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489155" y="1188985"/>
            <a:ext cx="1330727" cy="992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2221645" y="3093844"/>
            <a:ext cx="2121774" cy="992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8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836613" y="4973534"/>
            <a:ext cx="8915400" cy="276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130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ヒラギノ角ゴ Pro W3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95000"/>
              <a:buFont typeface="Wingdings" charset="2"/>
              <a:buChar char="§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992"/>
              </a:buClr>
              <a:buSzPct val="85000"/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 smtClean="0"/>
              <a:t>E-115 (77,5 m/s) maintains almost same maximum tip speed as E-101 (76,7 m/s)</a:t>
            </a:r>
          </a:p>
          <a:p>
            <a:pPr marL="0" indent="0">
              <a:buNone/>
            </a:pPr>
            <a:r>
              <a:rPr lang="en-US" sz="1800" dirty="0">
                <a:latin typeface="Arial" charset="0"/>
                <a:cs typeface="Arial" charset="0"/>
                <a:sym typeface="Symbol" charset="0"/>
              </a:rPr>
              <a:t> </a:t>
            </a:r>
            <a:r>
              <a:rPr lang="en-US" sz="1800" dirty="0" smtClean="0">
                <a:latin typeface="Arial" charset="0"/>
                <a:cs typeface="Arial" charset="0"/>
                <a:sym typeface="Symbol" charset="0"/>
              </a:rPr>
              <a:t>     =&gt; variable rotor speed only a low and medium partial load range until max. tip 	speed is reached</a:t>
            </a:r>
            <a:endParaRPr lang="en-GB" sz="1800" dirty="0" smtClean="0">
              <a:latin typeface="Arial" charset="0"/>
              <a:cs typeface="Arial" charset="0"/>
              <a:sym typeface="Symbol" charset="0"/>
            </a:endParaRPr>
          </a:p>
          <a:p>
            <a:pPr marL="0" indent="0">
              <a:buFont typeface="Wingdings" charset="2"/>
              <a:buNone/>
            </a:pPr>
            <a:endParaRPr lang="en-GB" sz="1800" dirty="0" smtClean="0">
              <a:latin typeface="Arial" charset="0"/>
              <a:cs typeface="Arial" charset="0"/>
              <a:sym typeface="Symbol" charset="0"/>
            </a:endParaRPr>
          </a:p>
          <a:p>
            <a:pPr marL="0" indent="0">
              <a:buFont typeface="Wingdings" charset="2"/>
              <a:buNone/>
            </a:pPr>
            <a:endParaRPr lang="en-GB" sz="1800" dirty="0" smtClean="0">
              <a:latin typeface="Arial" charset="0"/>
              <a:cs typeface="Arial" charset="0"/>
              <a:sym typeface="Symbol" charset="0"/>
            </a:endParaRPr>
          </a:p>
          <a:p>
            <a:pPr marL="0" indent="0">
              <a:buFont typeface="Wingdings" charset="2"/>
              <a:buNone/>
            </a:pPr>
            <a:endParaRPr lang="en-GB" sz="1800" dirty="0" smtClean="0">
              <a:latin typeface="Arial" charset="0"/>
              <a:cs typeface="Arial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4666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Penalty on power coefficient for </a:t>
            </a:r>
            <a:r>
              <a:rPr lang="en-GB" dirty="0" smtClean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dirty="0" smtClean="0">
                <a:latin typeface="Arial" charset="0"/>
                <a:cs typeface="Arial" charset="0"/>
              </a:rPr>
              <a:t> &lt; </a:t>
            </a:r>
            <a:r>
              <a:rPr lang="en-GB" dirty="0">
                <a:latin typeface="Arial" charset="0"/>
                <a:cs typeface="Arial" charset="0"/>
                <a:sym typeface="Symbol" charset="0"/>
              </a:rPr>
              <a:t></a:t>
            </a:r>
            <a:r>
              <a:rPr lang="en-GB" baseline="-25000" dirty="0">
                <a:latin typeface="Arial" charset="0"/>
                <a:cs typeface="Arial" charset="0"/>
              </a:rPr>
              <a:t>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703" b="1703"/>
          <a:stretch>
            <a:fillRect/>
          </a:stretch>
        </p:blipFill>
        <p:spPr>
          <a:xfrm>
            <a:off x="836613" y="1155415"/>
            <a:ext cx="7852735" cy="4632499"/>
          </a:xfrm>
        </p:spPr>
      </p:pic>
      <p:sp>
        <p:nvSpPr>
          <p:cNvPr id="5" name="TextBox 4"/>
          <p:cNvSpPr txBox="1"/>
          <p:nvPr/>
        </p:nvSpPr>
        <p:spPr>
          <a:xfrm>
            <a:off x="2016587" y="849708"/>
            <a:ext cx="3053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var. speed range: E-115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88119" y="3696527"/>
            <a:ext cx="3358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var. speed range: E-101 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2448108" y="1201106"/>
            <a:ext cx="2256703" cy="12844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2419022" y="3696527"/>
            <a:ext cx="303933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8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2419022" y="4915377"/>
            <a:ext cx="341744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80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788118" y="4915377"/>
            <a:ext cx="317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800000"/>
                </a:solidFill>
              </a:rPr>
              <a:t>var. speed range: E-70 E4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836469" y="1366995"/>
            <a:ext cx="0" cy="362593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5458359" y="1541505"/>
            <a:ext cx="0" cy="224924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4704810" y="1065608"/>
            <a:ext cx="0" cy="7182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2419022" y="1065608"/>
            <a:ext cx="0" cy="41883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740531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poor </a:t>
            </a:r>
            <a:r>
              <a:rPr lang="en-US" i="1" dirty="0" err="1" smtClean="0"/>
              <a:t>C</a:t>
            </a:r>
            <a:r>
              <a:rPr lang="en-US" i="1" baseline="-25000" dirty="0" err="1" smtClean="0"/>
              <a:t>p</a:t>
            </a:r>
            <a:r>
              <a:rPr lang="en-US" dirty="0" smtClean="0"/>
              <a:t> on power curves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77" y="1526503"/>
            <a:ext cx="7779196" cy="4750981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5894639" y="2511005"/>
            <a:ext cx="872561" cy="1279740"/>
          </a:xfrm>
          <a:custGeom>
            <a:avLst/>
            <a:gdLst>
              <a:gd name="connsiteX0" fmla="*/ 0 w 1861465"/>
              <a:gd name="connsiteY0" fmla="*/ 2656430 h 2656430"/>
              <a:gd name="connsiteX1" fmla="*/ 533232 w 1861465"/>
              <a:gd name="connsiteY1" fmla="*/ 2103815 h 2656430"/>
              <a:gd name="connsiteX2" fmla="*/ 833781 w 1861465"/>
              <a:gd name="connsiteY2" fmla="*/ 1735405 h 2656430"/>
              <a:gd name="connsiteX3" fmla="*/ 1861465 w 1861465"/>
              <a:gd name="connsiteY3" fmla="*/ 0 h 2656430"/>
              <a:gd name="connsiteX0" fmla="*/ 0 w 1861465"/>
              <a:gd name="connsiteY0" fmla="*/ 2656430 h 2656430"/>
              <a:gd name="connsiteX1" fmla="*/ 523536 w 1861465"/>
              <a:gd name="connsiteY1" fmla="*/ 2055340 h 2656430"/>
              <a:gd name="connsiteX2" fmla="*/ 833781 w 1861465"/>
              <a:gd name="connsiteY2" fmla="*/ 1735405 h 2656430"/>
              <a:gd name="connsiteX3" fmla="*/ 1861465 w 1861465"/>
              <a:gd name="connsiteY3" fmla="*/ 0 h 2656430"/>
              <a:gd name="connsiteX0" fmla="*/ 0 w 1861465"/>
              <a:gd name="connsiteY0" fmla="*/ 2656430 h 2656430"/>
              <a:gd name="connsiteX1" fmla="*/ 523536 w 1861465"/>
              <a:gd name="connsiteY1" fmla="*/ 2055340 h 2656430"/>
              <a:gd name="connsiteX2" fmla="*/ 1861465 w 1861465"/>
              <a:gd name="connsiteY2" fmla="*/ 0 h 2656430"/>
              <a:gd name="connsiteX0" fmla="*/ 0 w 1240976"/>
              <a:gd name="connsiteY0" fmla="*/ 1842050 h 1842050"/>
              <a:gd name="connsiteX1" fmla="*/ 523536 w 1240976"/>
              <a:gd name="connsiteY1" fmla="*/ 124096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523536 w 1240976"/>
              <a:gd name="connsiteY1" fmla="*/ 124096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494451 w 1240976"/>
              <a:gd name="connsiteY1" fmla="*/ 122157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494451 w 1240976"/>
              <a:gd name="connsiteY1" fmla="*/ 122157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494451 w 1240976"/>
              <a:gd name="connsiteY1" fmla="*/ 1221570 h 1842050"/>
              <a:gd name="connsiteX2" fmla="*/ 1240976 w 1240976"/>
              <a:gd name="connsiteY2" fmla="*/ 0 h 1842050"/>
              <a:gd name="connsiteX0" fmla="*/ 0 w 911342"/>
              <a:gd name="connsiteY0" fmla="*/ 1260350 h 1260350"/>
              <a:gd name="connsiteX1" fmla="*/ 494451 w 911342"/>
              <a:gd name="connsiteY1" fmla="*/ 639870 h 1260350"/>
              <a:gd name="connsiteX2" fmla="*/ 911342 w 911342"/>
              <a:gd name="connsiteY2" fmla="*/ 0 h 1260350"/>
              <a:gd name="connsiteX0" fmla="*/ 0 w 911342"/>
              <a:gd name="connsiteY0" fmla="*/ 1260350 h 1260350"/>
              <a:gd name="connsiteX1" fmla="*/ 494451 w 911342"/>
              <a:gd name="connsiteY1" fmla="*/ 639870 h 1260350"/>
              <a:gd name="connsiteX2" fmla="*/ 911342 w 911342"/>
              <a:gd name="connsiteY2" fmla="*/ 0 h 1260350"/>
              <a:gd name="connsiteX0" fmla="*/ 0 w 872561"/>
              <a:gd name="connsiteY0" fmla="*/ 1279740 h 1279740"/>
              <a:gd name="connsiteX1" fmla="*/ 494451 w 872561"/>
              <a:gd name="connsiteY1" fmla="*/ 659260 h 1279740"/>
              <a:gd name="connsiteX2" fmla="*/ 872561 w 872561"/>
              <a:gd name="connsiteY2" fmla="*/ 0 h 1279740"/>
              <a:gd name="connsiteX0" fmla="*/ 0 w 872561"/>
              <a:gd name="connsiteY0" fmla="*/ 1279740 h 1279740"/>
              <a:gd name="connsiteX1" fmla="*/ 494451 w 872561"/>
              <a:gd name="connsiteY1" fmla="*/ 659260 h 1279740"/>
              <a:gd name="connsiteX2" fmla="*/ 872561 w 872561"/>
              <a:gd name="connsiteY2" fmla="*/ 0 h 1279740"/>
              <a:gd name="connsiteX0" fmla="*/ 0 w 872561"/>
              <a:gd name="connsiteY0" fmla="*/ 1279740 h 1279740"/>
              <a:gd name="connsiteX1" fmla="*/ 494451 w 872561"/>
              <a:gd name="connsiteY1" fmla="*/ 659260 h 1279740"/>
              <a:gd name="connsiteX2" fmla="*/ 872561 w 872561"/>
              <a:gd name="connsiteY2" fmla="*/ 0 h 127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2561" h="1279740">
                <a:moveTo>
                  <a:pt x="0" y="1279740"/>
                </a:moveTo>
                <a:cubicBezTo>
                  <a:pt x="177744" y="1051099"/>
                  <a:pt x="349024" y="872550"/>
                  <a:pt x="494451" y="659260"/>
                </a:cubicBezTo>
                <a:cubicBezTo>
                  <a:pt x="639878" y="445970"/>
                  <a:pt x="613216" y="496061"/>
                  <a:pt x="872561" y="0"/>
                </a:cubicBezTo>
              </a:path>
            </a:pathLst>
          </a:custGeom>
          <a:ln w="25400">
            <a:solidFill>
              <a:srgbClr val="80000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513806" y="1635734"/>
            <a:ext cx="523537" cy="1376690"/>
          </a:xfrm>
          <a:custGeom>
            <a:avLst/>
            <a:gdLst>
              <a:gd name="connsiteX0" fmla="*/ 0 w 1861465"/>
              <a:gd name="connsiteY0" fmla="*/ 2656430 h 2656430"/>
              <a:gd name="connsiteX1" fmla="*/ 533232 w 1861465"/>
              <a:gd name="connsiteY1" fmla="*/ 2103815 h 2656430"/>
              <a:gd name="connsiteX2" fmla="*/ 833781 w 1861465"/>
              <a:gd name="connsiteY2" fmla="*/ 1735405 h 2656430"/>
              <a:gd name="connsiteX3" fmla="*/ 1861465 w 1861465"/>
              <a:gd name="connsiteY3" fmla="*/ 0 h 2656430"/>
              <a:gd name="connsiteX0" fmla="*/ 0 w 1861465"/>
              <a:gd name="connsiteY0" fmla="*/ 2656430 h 2656430"/>
              <a:gd name="connsiteX1" fmla="*/ 523536 w 1861465"/>
              <a:gd name="connsiteY1" fmla="*/ 2055340 h 2656430"/>
              <a:gd name="connsiteX2" fmla="*/ 833781 w 1861465"/>
              <a:gd name="connsiteY2" fmla="*/ 1735405 h 2656430"/>
              <a:gd name="connsiteX3" fmla="*/ 1861465 w 1861465"/>
              <a:gd name="connsiteY3" fmla="*/ 0 h 2656430"/>
              <a:gd name="connsiteX0" fmla="*/ 0 w 1861465"/>
              <a:gd name="connsiteY0" fmla="*/ 2656430 h 2656430"/>
              <a:gd name="connsiteX1" fmla="*/ 523536 w 1861465"/>
              <a:gd name="connsiteY1" fmla="*/ 2055340 h 2656430"/>
              <a:gd name="connsiteX2" fmla="*/ 1861465 w 1861465"/>
              <a:gd name="connsiteY2" fmla="*/ 0 h 2656430"/>
              <a:gd name="connsiteX0" fmla="*/ 0 w 1240976"/>
              <a:gd name="connsiteY0" fmla="*/ 1842050 h 1842050"/>
              <a:gd name="connsiteX1" fmla="*/ 523536 w 1240976"/>
              <a:gd name="connsiteY1" fmla="*/ 124096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523536 w 1240976"/>
              <a:gd name="connsiteY1" fmla="*/ 124096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494451 w 1240976"/>
              <a:gd name="connsiteY1" fmla="*/ 122157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494451 w 1240976"/>
              <a:gd name="connsiteY1" fmla="*/ 122157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494451 w 1240976"/>
              <a:gd name="connsiteY1" fmla="*/ 1221570 h 1842050"/>
              <a:gd name="connsiteX2" fmla="*/ 1240976 w 1240976"/>
              <a:gd name="connsiteY2" fmla="*/ 0 h 1842050"/>
              <a:gd name="connsiteX0" fmla="*/ 0 w 911342"/>
              <a:gd name="connsiteY0" fmla="*/ 1260350 h 1260350"/>
              <a:gd name="connsiteX1" fmla="*/ 494451 w 911342"/>
              <a:gd name="connsiteY1" fmla="*/ 639870 h 1260350"/>
              <a:gd name="connsiteX2" fmla="*/ 911342 w 911342"/>
              <a:gd name="connsiteY2" fmla="*/ 0 h 1260350"/>
              <a:gd name="connsiteX0" fmla="*/ 0 w 911342"/>
              <a:gd name="connsiteY0" fmla="*/ 1260350 h 1260350"/>
              <a:gd name="connsiteX1" fmla="*/ 494451 w 911342"/>
              <a:gd name="connsiteY1" fmla="*/ 639870 h 1260350"/>
              <a:gd name="connsiteX2" fmla="*/ 911342 w 911342"/>
              <a:gd name="connsiteY2" fmla="*/ 0 h 1260350"/>
              <a:gd name="connsiteX0" fmla="*/ 0 w 872561"/>
              <a:gd name="connsiteY0" fmla="*/ 1279740 h 1279740"/>
              <a:gd name="connsiteX1" fmla="*/ 494451 w 872561"/>
              <a:gd name="connsiteY1" fmla="*/ 659260 h 1279740"/>
              <a:gd name="connsiteX2" fmla="*/ 872561 w 872561"/>
              <a:gd name="connsiteY2" fmla="*/ 0 h 1279740"/>
              <a:gd name="connsiteX0" fmla="*/ 0 w 872561"/>
              <a:gd name="connsiteY0" fmla="*/ 1279740 h 1279740"/>
              <a:gd name="connsiteX1" fmla="*/ 494451 w 872561"/>
              <a:gd name="connsiteY1" fmla="*/ 659260 h 1279740"/>
              <a:gd name="connsiteX2" fmla="*/ 872561 w 872561"/>
              <a:gd name="connsiteY2" fmla="*/ 0 h 1279740"/>
              <a:gd name="connsiteX0" fmla="*/ 0 w 872561"/>
              <a:gd name="connsiteY0" fmla="*/ 1279740 h 1279740"/>
              <a:gd name="connsiteX1" fmla="*/ 494451 w 872561"/>
              <a:gd name="connsiteY1" fmla="*/ 659260 h 1279740"/>
              <a:gd name="connsiteX2" fmla="*/ 872561 w 872561"/>
              <a:gd name="connsiteY2" fmla="*/ 0 h 1279740"/>
              <a:gd name="connsiteX0" fmla="*/ 0 w 872561"/>
              <a:gd name="connsiteY0" fmla="*/ 1279740 h 1279740"/>
              <a:gd name="connsiteX1" fmla="*/ 368415 w 872561"/>
              <a:gd name="connsiteY1" fmla="*/ 552615 h 1279740"/>
              <a:gd name="connsiteX2" fmla="*/ 872561 w 872561"/>
              <a:gd name="connsiteY2" fmla="*/ 0 h 1279740"/>
              <a:gd name="connsiteX0" fmla="*/ 0 w 620488"/>
              <a:gd name="connsiteY0" fmla="*/ 1347605 h 1347605"/>
              <a:gd name="connsiteX1" fmla="*/ 368415 w 620488"/>
              <a:gd name="connsiteY1" fmla="*/ 620480 h 1347605"/>
              <a:gd name="connsiteX2" fmla="*/ 620488 w 620488"/>
              <a:gd name="connsiteY2" fmla="*/ 0 h 1347605"/>
              <a:gd name="connsiteX0" fmla="*/ 0 w 572012"/>
              <a:gd name="connsiteY0" fmla="*/ 1366995 h 1366995"/>
              <a:gd name="connsiteX1" fmla="*/ 368415 w 572012"/>
              <a:gd name="connsiteY1" fmla="*/ 639870 h 1366995"/>
              <a:gd name="connsiteX2" fmla="*/ 572012 w 572012"/>
              <a:gd name="connsiteY2" fmla="*/ 0 h 1366995"/>
              <a:gd name="connsiteX0" fmla="*/ 0 w 572012"/>
              <a:gd name="connsiteY0" fmla="*/ 1366995 h 1366995"/>
              <a:gd name="connsiteX1" fmla="*/ 368415 w 572012"/>
              <a:gd name="connsiteY1" fmla="*/ 639870 h 1366995"/>
              <a:gd name="connsiteX2" fmla="*/ 572012 w 572012"/>
              <a:gd name="connsiteY2" fmla="*/ 0 h 1366995"/>
              <a:gd name="connsiteX0" fmla="*/ 0 w 572012"/>
              <a:gd name="connsiteY0" fmla="*/ 1366995 h 1366995"/>
              <a:gd name="connsiteX1" fmla="*/ 329635 w 572012"/>
              <a:gd name="connsiteY1" fmla="*/ 630175 h 1366995"/>
              <a:gd name="connsiteX2" fmla="*/ 572012 w 572012"/>
              <a:gd name="connsiteY2" fmla="*/ 0 h 1366995"/>
              <a:gd name="connsiteX0" fmla="*/ 0 w 523537"/>
              <a:gd name="connsiteY0" fmla="*/ 1376690 h 1376690"/>
              <a:gd name="connsiteX1" fmla="*/ 329635 w 523537"/>
              <a:gd name="connsiteY1" fmla="*/ 639870 h 1376690"/>
              <a:gd name="connsiteX2" fmla="*/ 523537 w 523537"/>
              <a:gd name="connsiteY2" fmla="*/ 0 h 137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537" h="1376690">
                <a:moveTo>
                  <a:pt x="0" y="1376690"/>
                </a:moveTo>
                <a:cubicBezTo>
                  <a:pt x="177744" y="1148049"/>
                  <a:pt x="242379" y="869318"/>
                  <a:pt x="329635" y="639870"/>
                </a:cubicBezTo>
                <a:cubicBezTo>
                  <a:pt x="416891" y="410422"/>
                  <a:pt x="370838" y="544536"/>
                  <a:pt x="523537" y="0"/>
                </a:cubicBezTo>
              </a:path>
            </a:pathLst>
          </a:custGeom>
          <a:ln w="25400">
            <a:solidFill>
              <a:srgbClr val="00800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832425" y="2079117"/>
            <a:ext cx="616239" cy="1711628"/>
          </a:xfrm>
          <a:custGeom>
            <a:avLst/>
            <a:gdLst>
              <a:gd name="connsiteX0" fmla="*/ 0 w 1861465"/>
              <a:gd name="connsiteY0" fmla="*/ 2656430 h 2656430"/>
              <a:gd name="connsiteX1" fmla="*/ 533232 w 1861465"/>
              <a:gd name="connsiteY1" fmla="*/ 2103815 h 2656430"/>
              <a:gd name="connsiteX2" fmla="*/ 833781 w 1861465"/>
              <a:gd name="connsiteY2" fmla="*/ 1735405 h 2656430"/>
              <a:gd name="connsiteX3" fmla="*/ 1861465 w 1861465"/>
              <a:gd name="connsiteY3" fmla="*/ 0 h 2656430"/>
              <a:gd name="connsiteX0" fmla="*/ 0 w 1861465"/>
              <a:gd name="connsiteY0" fmla="*/ 2656430 h 2656430"/>
              <a:gd name="connsiteX1" fmla="*/ 523536 w 1861465"/>
              <a:gd name="connsiteY1" fmla="*/ 2055340 h 2656430"/>
              <a:gd name="connsiteX2" fmla="*/ 833781 w 1861465"/>
              <a:gd name="connsiteY2" fmla="*/ 1735405 h 2656430"/>
              <a:gd name="connsiteX3" fmla="*/ 1861465 w 1861465"/>
              <a:gd name="connsiteY3" fmla="*/ 0 h 2656430"/>
              <a:gd name="connsiteX0" fmla="*/ 0 w 1861465"/>
              <a:gd name="connsiteY0" fmla="*/ 2656430 h 2656430"/>
              <a:gd name="connsiteX1" fmla="*/ 523536 w 1861465"/>
              <a:gd name="connsiteY1" fmla="*/ 2055340 h 2656430"/>
              <a:gd name="connsiteX2" fmla="*/ 1861465 w 1861465"/>
              <a:gd name="connsiteY2" fmla="*/ 0 h 2656430"/>
              <a:gd name="connsiteX0" fmla="*/ 0 w 1240976"/>
              <a:gd name="connsiteY0" fmla="*/ 1842050 h 1842050"/>
              <a:gd name="connsiteX1" fmla="*/ 523536 w 1240976"/>
              <a:gd name="connsiteY1" fmla="*/ 124096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523536 w 1240976"/>
              <a:gd name="connsiteY1" fmla="*/ 124096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494451 w 1240976"/>
              <a:gd name="connsiteY1" fmla="*/ 122157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494451 w 1240976"/>
              <a:gd name="connsiteY1" fmla="*/ 1221570 h 1842050"/>
              <a:gd name="connsiteX2" fmla="*/ 1240976 w 1240976"/>
              <a:gd name="connsiteY2" fmla="*/ 0 h 1842050"/>
              <a:gd name="connsiteX0" fmla="*/ 0 w 1240976"/>
              <a:gd name="connsiteY0" fmla="*/ 1842050 h 1842050"/>
              <a:gd name="connsiteX1" fmla="*/ 494451 w 1240976"/>
              <a:gd name="connsiteY1" fmla="*/ 1221570 h 1842050"/>
              <a:gd name="connsiteX2" fmla="*/ 1240976 w 1240976"/>
              <a:gd name="connsiteY2" fmla="*/ 0 h 1842050"/>
              <a:gd name="connsiteX0" fmla="*/ 0 w 911342"/>
              <a:gd name="connsiteY0" fmla="*/ 1260350 h 1260350"/>
              <a:gd name="connsiteX1" fmla="*/ 494451 w 911342"/>
              <a:gd name="connsiteY1" fmla="*/ 639870 h 1260350"/>
              <a:gd name="connsiteX2" fmla="*/ 911342 w 911342"/>
              <a:gd name="connsiteY2" fmla="*/ 0 h 1260350"/>
              <a:gd name="connsiteX0" fmla="*/ 0 w 911342"/>
              <a:gd name="connsiteY0" fmla="*/ 1260350 h 1260350"/>
              <a:gd name="connsiteX1" fmla="*/ 494451 w 911342"/>
              <a:gd name="connsiteY1" fmla="*/ 639870 h 1260350"/>
              <a:gd name="connsiteX2" fmla="*/ 911342 w 911342"/>
              <a:gd name="connsiteY2" fmla="*/ 0 h 1260350"/>
              <a:gd name="connsiteX0" fmla="*/ 0 w 872561"/>
              <a:gd name="connsiteY0" fmla="*/ 1279740 h 1279740"/>
              <a:gd name="connsiteX1" fmla="*/ 494451 w 872561"/>
              <a:gd name="connsiteY1" fmla="*/ 659260 h 1279740"/>
              <a:gd name="connsiteX2" fmla="*/ 872561 w 872561"/>
              <a:gd name="connsiteY2" fmla="*/ 0 h 1279740"/>
              <a:gd name="connsiteX0" fmla="*/ 0 w 872561"/>
              <a:gd name="connsiteY0" fmla="*/ 1279740 h 1279740"/>
              <a:gd name="connsiteX1" fmla="*/ 494451 w 872561"/>
              <a:gd name="connsiteY1" fmla="*/ 659260 h 1279740"/>
              <a:gd name="connsiteX2" fmla="*/ 872561 w 872561"/>
              <a:gd name="connsiteY2" fmla="*/ 0 h 1279740"/>
              <a:gd name="connsiteX0" fmla="*/ 0 w 872561"/>
              <a:gd name="connsiteY0" fmla="*/ 1279740 h 1279740"/>
              <a:gd name="connsiteX1" fmla="*/ 494451 w 872561"/>
              <a:gd name="connsiteY1" fmla="*/ 659260 h 1279740"/>
              <a:gd name="connsiteX2" fmla="*/ 872561 w 872561"/>
              <a:gd name="connsiteY2" fmla="*/ 0 h 1279740"/>
              <a:gd name="connsiteX0" fmla="*/ 0 w 790918"/>
              <a:gd name="connsiteY0" fmla="*/ 1296179 h 1296179"/>
              <a:gd name="connsiteX1" fmla="*/ 494451 w 790918"/>
              <a:gd name="connsiteY1" fmla="*/ 675699 h 1296179"/>
              <a:gd name="connsiteX2" fmla="*/ 790918 w 790918"/>
              <a:gd name="connsiteY2" fmla="*/ 0 h 1296179"/>
              <a:gd name="connsiteX0" fmla="*/ 0 w 790918"/>
              <a:gd name="connsiteY0" fmla="*/ 1296179 h 1296179"/>
              <a:gd name="connsiteX1" fmla="*/ 494451 w 790918"/>
              <a:gd name="connsiteY1" fmla="*/ 675699 h 1296179"/>
              <a:gd name="connsiteX2" fmla="*/ 790918 w 790918"/>
              <a:gd name="connsiteY2" fmla="*/ 0 h 1296179"/>
              <a:gd name="connsiteX0" fmla="*/ 0 w 790918"/>
              <a:gd name="connsiteY0" fmla="*/ 1296179 h 1296179"/>
              <a:gd name="connsiteX1" fmla="*/ 435074 w 790918"/>
              <a:gd name="connsiteY1" fmla="*/ 675699 h 1296179"/>
              <a:gd name="connsiteX2" fmla="*/ 790918 w 790918"/>
              <a:gd name="connsiteY2" fmla="*/ 0 h 1296179"/>
              <a:gd name="connsiteX0" fmla="*/ 0 w 790918"/>
              <a:gd name="connsiteY0" fmla="*/ 1296179 h 1296179"/>
              <a:gd name="connsiteX1" fmla="*/ 383119 w 790918"/>
              <a:gd name="connsiteY1" fmla="*/ 664740 h 1296179"/>
              <a:gd name="connsiteX2" fmla="*/ 790918 w 790918"/>
              <a:gd name="connsiteY2" fmla="*/ 0 h 1296179"/>
              <a:gd name="connsiteX0" fmla="*/ 0 w 642475"/>
              <a:gd name="connsiteY0" fmla="*/ 1246863 h 1246863"/>
              <a:gd name="connsiteX1" fmla="*/ 383119 w 642475"/>
              <a:gd name="connsiteY1" fmla="*/ 615424 h 1246863"/>
              <a:gd name="connsiteX2" fmla="*/ 642475 w 642475"/>
              <a:gd name="connsiteY2" fmla="*/ 0 h 1246863"/>
              <a:gd name="connsiteX0" fmla="*/ 0 w 642475"/>
              <a:gd name="connsiteY0" fmla="*/ 1246863 h 1246863"/>
              <a:gd name="connsiteX1" fmla="*/ 383119 w 642475"/>
              <a:gd name="connsiteY1" fmla="*/ 615424 h 1246863"/>
              <a:gd name="connsiteX2" fmla="*/ 642475 w 642475"/>
              <a:gd name="connsiteY2" fmla="*/ 0 h 1246863"/>
              <a:gd name="connsiteX0" fmla="*/ 0 w 471765"/>
              <a:gd name="connsiteY0" fmla="*/ 967405 h 967405"/>
              <a:gd name="connsiteX1" fmla="*/ 383119 w 471765"/>
              <a:gd name="connsiteY1" fmla="*/ 335966 h 967405"/>
              <a:gd name="connsiteX2" fmla="*/ 471765 w 471765"/>
              <a:gd name="connsiteY2" fmla="*/ 0 h 967405"/>
              <a:gd name="connsiteX0" fmla="*/ 0 w 471765"/>
              <a:gd name="connsiteY0" fmla="*/ 967405 h 967405"/>
              <a:gd name="connsiteX1" fmla="*/ 383119 w 471765"/>
              <a:gd name="connsiteY1" fmla="*/ 335966 h 967405"/>
              <a:gd name="connsiteX2" fmla="*/ 471765 w 471765"/>
              <a:gd name="connsiteY2" fmla="*/ 0 h 967405"/>
              <a:gd name="connsiteX0" fmla="*/ 0 w 471765"/>
              <a:gd name="connsiteY0" fmla="*/ 967405 h 967405"/>
              <a:gd name="connsiteX1" fmla="*/ 331164 w 471765"/>
              <a:gd name="connsiteY1" fmla="*/ 472955 h 967405"/>
              <a:gd name="connsiteX2" fmla="*/ 471765 w 471765"/>
              <a:gd name="connsiteY2" fmla="*/ 0 h 967405"/>
              <a:gd name="connsiteX0" fmla="*/ 0 w 471765"/>
              <a:gd name="connsiteY0" fmla="*/ 967405 h 967405"/>
              <a:gd name="connsiteX1" fmla="*/ 331164 w 471765"/>
              <a:gd name="connsiteY1" fmla="*/ 472955 h 967405"/>
              <a:gd name="connsiteX2" fmla="*/ 471765 w 471765"/>
              <a:gd name="connsiteY2" fmla="*/ 0 h 967405"/>
              <a:gd name="connsiteX0" fmla="*/ 0 w 471765"/>
              <a:gd name="connsiteY0" fmla="*/ 967405 h 967405"/>
              <a:gd name="connsiteX1" fmla="*/ 331164 w 471765"/>
              <a:gd name="connsiteY1" fmla="*/ 472955 h 967405"/>
              <a:gd name="connsiteX2" fmla="*/ 471765 w 471765"/>
              <a:gd name="connsiteY2" fmla="*/ 0 h 96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765" h="967405">
                <a:moveTo>
                  <a:pt x="0" y="967405"/>
                </a:moveTo>
                <a:cubicBezTo>
                  <a:pt x="177744" y="738764"/>
                  <a:pt x="267381" y="639669"/>
                  <a:pt x="331164" y="472955"/>
                </a:cubicBezTo>
                <a:cubicBezTo>
                  <a:pt x="394947" y="306241"/>
                  <a:pt x="323752" y="528938"/>
                  <a:pt x="471765" y="0"/>
                </a:cubicBezTo>
              </a:path>
            </a:pathLst>
          </a:custGeom>
          <a:ln w="25400">
            <a:solidFill>
              <a:srgbClr val="FF000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489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ildschirmfoto 2014-05-13 um 04.01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00" y="4715791"/>
            <a:ext cx="3875919" cy="1324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on energy yield (E-115 vs. E-101) </a:t>
            </a:r>
            <a:br>
              <a:rPr lang="en-US" dirty="0" smtClean="0"/>
            </a:br>
            <a:r>
              <a:rPr lang="en-US" sz="2000" b="0" dirty="0" smtClean="0"/>
              <a:t>(+12% AEP from 31% larger swept area at </a:t>
            </a:r>
            <a:r>
              <a:rPr lang="en-US" sz="2000" b="0" i="1" dirty="0" err="1" smtClean="0"/>
              <a:t>v</a:t>
            </a:r>
            <a:r>
              <a:rPr lang="en-US" sz="2000" b="0" i="1" baseline="-25000" dirty="0" err="1" smtClean="0"/>
              <a:t>ave</a:t>
            </a:r>
            <a:r>
              <a:rPr lang="en-US" sz="2000" b="0" baseline="-25000" dirty="0" smtClean="0"/>
              <a:t> </a:t>
            </a:r>
            <a:r>
              <a:rPr lang="en-US" sz="2000" b="0" dirty="0" smtClean="0"/>
              <a:t>= 7 m/s)   </a:t>
            </a:r>
            <a:endParaRPr lang="en-US" sz="2000" b="0" dirty="0"/>
          </a:p>
        </p:txBody>
      </p:sp>
      <p:pic>
        <p:nvPicPr>
          <p:cNvPr id="5" name="Picture 4" descr="Bildschirmfoto 2014-05-13 um 03.49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26" y="4668241"/>
            <a:ext cx="3930381" cy="1371742"/>
          </a:xfrm>
          <a:prstGeom prst="rect">
            <a:avLst/>
          </a:prstGeom>
        </p:spPr>
      </p:pic>
      <p:pic>
        <p:nvPicPr>
          <p:cNvPr id="9" name="Content Placeholder 8" descr="Bildschirmfoto 2014-05-13 um 03.55.57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" b="950"/>
          <a:stretch/>
        </p:blipFill>
        <p:spPr>
          <a:xfrm>
            <a:off x="775608" y="1121581"/>
            <a:ext cx="4384293" cy="3546660"/>
          </a:xfrm>
        </p:spPr>
      </p:pic>
      <p:pic>
        <p:nvPicPr>
          <p:cNvPr id="11" name="Picture 10" descr="Bildschirmfoto 2014-05-13 um 04.00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1" y="1202180"/>
            <a:ext cx="4356723" cy="34660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47261" y="1121581"/>
            <a:ext cx="199590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err="1" smtClean="0"/>
              <a:t>Enercon</a:t>
            </a:r>
            <a:r>
              <a:rPr lang="en-US" sz="1200" b="1" dirty="0" smtClean="0"/>
              <a:t> E-115 (3000 kW)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2717" y="4768202"/>
            <a:ext cx="199590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/>
              <a:t>Enercon</a:t>
            </a:r>
            <a:r>
              <a:rPr lang="en-US" sz="1200" dirty="0" smtClean="0"/>
              <a:t> E-115 (3000 kW)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3583" y="5259772"/>
            <a:ext cx="637176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/>
              <a:t>115 m</a:t>
            </a:r>
          </a:p>
        </p:txBody>
      </p:sp>
    </p:spTree>
    <p:extLst>
      <p:ext uri="{BB962C8B-B14F-4D97-AF65-F5344CB8AC3E}">
        <p14:creationId xmlns:p14="http://schemas.microsoft.com/office/powerpoint/2010/main" val="19941828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http://wind-data.ch/tools/powercalc.php?lng=</a:t>
            </a:r>
            <a:r>
              <a:rPr lang="en-US" sz="2000" dirty="0" smtClean="0">
                <a:hlinkClick r:id="rId2"/>
              </a:rPr>
              <a:t>en</a:t>
            </a:r>
            <a:endParaRPr lang="en-US" sz="2000" dirty="0"/>
          </a:p>
        </p:txBody>
      </p:sp>
      <p:pic>
        <p:nvPicPr>
          <p:cNvPr id="4" name="Content Placeholder 3" descr="Bildschirmfoto 2014-05-13 um 15.41.40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61" t="-25746" r="-20600" b="-21077"/>
          <a:stretch/>
        </p:blipFill>
        <p:spPr>
          <a:xfrm>
            <a:off x="757635" y="-523530"/>
            <a:ext cx="8915400" cy="7901423"/>
          </a:xfrm>
        </p:spPr>
      </p:pic>
    </p:spTree>
    <p:extLst>
      <p:ext uri="{BB962C8B-B14F-4D97-AF65-F5344CB8AC3E}">
        <p14:creationId xmlns:p14="http://schemas.microsoft.com/office/powerpoint/2010/main" val="5998173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en-US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663421956"/>
              </p:ext>
            </p:extLst>
          </p:nvPr>
        </p:nvGraphicFramePr>
        <p:xfrm>
          <a:off x="791152" y="1227666"/>
          <a:ext cx="9114848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203304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relative blade thickness along the blade span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0" r="8144" b="-967"/>
          <a:stretch/>
        </p:blipFill>
        <p:spPr>
          <a:xfrm rot="5400000">
            <a:off x="2633549" y="-781770"/>
            <a:ext cx="4828137" cy="8543916"/>
          </a:xfrm>
          <a:ln>
            <a:noFill/>
          </a:ln>
        </p:spPr>
      </p:pic>
      <p:sp>
        <p:nvSpPr>
          <p:cNvPr id="11" name="Freihandform 10"/>
          <p:cNvSpPr/>
          <p:nvPr/>
        </p:nvSpPr>
        <p:spPr>
          <a:xfrm>
            <a:off x="1905069" y="2308848"/>
            <a:ext cx="7273902" cy="2576996"/>
          </a:xfrm>
          <a:custGeom>
            <a:avLst/>
            <a:gdLst>
              <a:gd name="connsiteX0" fmla="*/ 7368332 w 7368332"/>
              <a:gd name="connsiteY0" fmla="*/ 2525302 h 2581299"/>
              <a:gd name="connsiteX1" fmla="*/ 5809639 w 7368332"/>
              <a:gd name="connsiteY1" fmla="*/ 2453151 h 2581299"/>
              <a:gd name="connsiteX2" fmla="*/ 4554025 w 7368332"/>
              <a:gd name="connsiteY2" fmla="*/ 1399739 h 2581299"/>
              <a:gd name="connsiteX3" fmla="*/ 3385005 w 7368332"/>
              <a:gd name="connsiteY3" fmla="*/ 360757 h 2581299"/>
              <a:gd name="connsiteX4" fmla="*/ 1205721 w 7368332"/>
              <a:gd name="connsiteY4" fmla="*/ 461770 h 2581299"/>
              <a:gd name="connsiteX5" fmla="*/ 94430 w 7368332"/>
              <a:gd name="connsiteY5" fmla="*/ 0 h 2581299"/>
              <a:gd name="connsiteX0" fmla="*/ 7334512 w 7334512"/>
              <a:gd name="connsiteY0" fmla="*/ 2525302 h 2581299"/>
              <a:gd name="connsiteX1" fmla="*/ 5775819 w 7334512"/>
              <a:gd name="connsiteY1" fmla="*/ 2453151 h 2581299"/>
              <a:gd name="connsiteX2" fmla="*/ 4520205 w 7334512"/>
              <a:gd name="connsiteY2" fmla="*/ 1399739 h 2581299"/>
              <a:gd name="connsiteX3" fmla="*/ 3351185 w 7334512"/>
              <a:gd name="connsiteY3" fmla="*/ 360757 h 2581299"/>
              <a:gd name="connsiteX4" fmla="*/ 1893518 w 7334512"/>
              <a:gd name="connsiteY4" fmla="*/ 533921 h 2581299"/>
              <a:gd name="connsiteX5" fmla="*/ 60610 w 7334512"/>
              <a:gd name="connsiteY5" fmla="*/ 0 h 2581299"/>
              <a:gd name="connsiteX0" fmla="*/ 7334512 w 7334512"/>
              <a:gd name="connsiteY0" fmla="*/ 2525302 h 2581299"/>
              <a:gd name="connsiteX1" fmla="*/ 5775819 w 7334512"/>
              <a:gd name="connsiteY1" fmla="*/ 2453151 h 2581299"/>
              <a:gd name="connsiteX2" fmla="*/ 4520205 w 7334512"/>
              <a:gd name="connsiteY2" fmla="*/ 1399739 h 2581299"/>
              <a:gd name="connsiteX3" fmla="*/ 3351185 w 7334512"/>
              <a:gd name="connsiteY3" fmla="*/ 360757 h 2581299"/>
              <a:gd name="connsiteX4" fmla="*/ 1893518 w 7334512"/>
              <a:gd name="connsiteY4" fmla="*/ 533921 h 2581299"/>
              <a:gd name="connsiteX5" fmla="*/ 60610 w 7334512"/>
              <a:gd name="connsiteY5" fmla="*/ 0 h 2581299"/>
              <a:gd name="connsiteX0" fmla="*/ 7273902 w 7273902"/>
              <a:gd name="connsiteY0" fmla="*/ 2525302 h 2581299"/>
              <a:gd name="connsiteX1" fmla="*/ 5715209 w 7273902"/>
              <a:gd name="connsiteY1" fmla="*/ 2453151 h 2581299"/>
              <a:gd name="connsiteX2" fmla="*/ 4459595 w 7273902"/>
              <a:gd name="connsiteY2" fmla="*/ 1399739 h 2581299"/>
              <a:gd name="connsiteX3" fmla="*/ 3290575 w 7273902"/>
              <a:gd name="connsiteY3" fmla="*/ 360757 h 2581299"/>
              <a:gd name="connsiteX4" fmla="*/ 1832908 w 7273902"/>
              <a:gd name="connsiteY4" fmla="*/ 533921 h 2581299"/>
              <a:gd name="connsiteX5" fmla="*/ 0 w 7273902"/>
              <a:gd name="connsiteY5" fmla="*/ 0 h 2581299"/>
              <a:gd name="connsiteX0" fmla="*/ 7273902 w 7273902"/>
              <a:gd name="connsiteY0" fmla="*/ 2525302 h 2576996"/>
              <a:gd name="connsiteX1" fmla="*/ 5715209 w 7273902"/>
              <a:gd name="connsiteY1" fmla="*/ 2453151 h 2576996"/>
              <a:gd name="connsiteX2" fmla="*/ 4502892 w 7273902"/>
              <a:gd name="connsiteY2" fmla="*/ 1471890 h 2576996"/>
              <a:gd name="connsiteX3" fmla="*/ 3290575 w 7273902"/>
              <a:gd name="connsiteY3" fmla="*/ 360757 h 2576996"/>
              <a:gd name="connsiteX4" fmla="*/ 1832908 w 7273902"/>
              <a:gd name="connsiteY4" fmla="*/ 533921 h 2576996"/>
              <a:gd name="connsiteX5" fmla="*/ 0 w 7273902"/>
              <a:gd name="connsiteY5" fmla="*/ 0 h 2576996"/>
              <a:gd name="connsiteX0" fmla="*/ 7273902 w 7273902"/>
              <a:gd name="connsiteY0" fmla="*/ 2525302 h 2576996"/>
              <a:gd name="connsiteX1" fmla="*/ 5715209 w 7273902"/>
              <a:gd name="connsiteY1" fmla="*/ 2453151 h 2576996"/>
              <a:gd name="connsiteX2" fmla="*/ 4502892 w 7273902"/>
              <a:gd name="connsiteY2" fmla="*/ 1471890 h 2576996"/>
              <a:gd name="connsiteX3" fmla="*/ 3290575 w 7273902"/>
              <a:gd name="connsiteY3" fmla="*/ 360757 h 2576996"/>
              <a:gd name="connsiteX4" fmla="*/ 1832908 w 7273902"/>
              <a:gd name="connsiteY4" fmla="*/ 533921 h 2576996"/>
              <a:gd name="connsiteX5" fmla="*/ 0 w 7273902"/>
              <a:gd name="connsiteY5" fmla="*/ 0 h 2576996"/>
              <a:gd name="connsiteX0" fmla="*/ 7273902 w 7273902"/>
              <a:gd name="connsiteY0" fmla="*/ 2525302 h 2576996"/>
              <a:gd name="connsiteX1" fmla="*/ 5715209 w 7273902"/>
              <a:gd name="connsiteY1" fmla="*/ 2453151 h 2576996"/>
              <a:gd name="connsiteX2" fmla="*/ 4502892 w 7273902"/>
              <a:gd name="connsiteY2" fmla="*/ 1471890 h 2576996"/>
              <a:gd name="connsiteX3" fmla="*/ 3305008 w 7273902"/>
              <a:gd name="connsiteY3" fmla="*/ 432909 h 2576996"/>
              <a:gd name="connsiteX4" fmla="*/ 1832908 w 7273902"/>
              <a:gd name="connsiteY4" fmla="*/ 533921 h 2576996"/>
              <a:gd name="connsiteX5" fmla="*/ 0 w 7273902"/>
              <a:gd name="connsiteY5" fmla="*/ 0 h 2576996"/>
              <a:gd name="connsiteX0" fmla="*/ 7273902 w 7273902"/>
              <a:gd name="connsiteY0" fmla="*/ 2525302 h 2576996"/>
              <a:gd name="connsiteX1" fmla="*/ 5715209 w 7273902"/>
              <a:gd name="connsiteY1" fmla="*/ 2453151 h 2576996"/>
              <a:gd name="connsiteX2" fmla="*/ 4502892 w 7273902"/>
              <a:gd name="connsiteY2" fmla="*/ 1471890 h 2576996"/>
              <a:gd name="connsiteX3" fmla="*/ 3305008 w 7273902"/>
              <a:gd name="connsiteY3" fmla="*/ 432909 h 2576996"/>
              <a:gd name="connsiteX4" fmla="*/ 1832908 w 7273902"/>
              <a:gd name="connsiteY4" fmla="*/ 533921 h 2576996"/>
              <a:gd name="connsiteX5" fmla="*/ 0 w 7273902"/>
              <a:gd name="connsiteY5" fmla="*/ 0 h 2576996"/>
              <a:gd name="connsiteX0" fmla="*/ 7273902 w 7273902"/>
              <a:gd name="connsiteY0" fmla="*/ 2525302 h 2576996"/>
              <a:gd name="connsiteX1" fmla="*/ 5715209 w 7273902"/>
              <a:gd name="connsiteY1" fmla="*/ 2453151 h 2576996"/>
              <a:gd name="connsiteX2" fmla="*/ 4502892 w 7273902"/>
              <a:gd name="connsiteY2" fmla="*/ 1471890 h 2576996"/>
              <a:gd name="connsiteX3" fmla="*/ 3305008 w 7273902"/>
              <a:gd name="connsiteY3" fmla="*/ 432909 h 2576996"/>
              <a:gd name="connsiteX4" fmla="*/ 1832908 w 7273902"/>
              <a:gd name="connsiteY4" fmla="*/ 533921 h 2576996"/>
              <a:gd name="connsiteX5" fmla="*/ 0 w 7273902"/>
              <a:gd name="connsiteY5" fmla="*/ 0 h 2576996"/>
              <a:gd name="connsiteX0" fmla="*/ 7273902 w 7273902"/>
              <a:gd name="connsiteY0" fmla="*/ 2525302 h 2576996"/>
              <a:gd name="connsiteX1" fmla="*/ 5715209 w 7273902"/>
              <a:gd name="connsiteY1" fmla="*/ 2453151 h 2576996"/>
              <a:gd name="connsiteX2" fmla="*/ 4502892 w 7273902"/>
              <a:gd name="connsiteY2" fmla="*/ 1471890 h 2576996"/>
              <a:gd name="connsiteX3" fmla="*/ 3305008 w 7273902"/>
              <a:gd name="connsiteY3" fmla="*/ 432909 h 2576996"/>
              <a:gd name="connsiteX4" fmla="*/ 1832908 w 7273902"/>
              <a:gd name="connsiteY4" fmla="*/ 533921 h 2576996"/>
              <a:gd name="connsiteX5" fmla="*/ 0 w 7273902"/>
              <a:gd name="connsiteY5" fmla="*/ 0 h 257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3902" h="2576996">
                <a:moveTo>
                  <a:pt x="7273902" y="2525302"/>
                </a:moveTo>
                <a:cubicBezTo>
                  <a:pt x="6729081" y="2583023"/>
                  <a:pt x="6177044" y="2628720"/>
                  <a:pt x="5715209" y="2453151"/>
                </a:cubicBezTo>
                <a:cubicBezTo>
                  <a:pt x="5253374" y="2277582"/>
                  <a:pt x="4846863" y="1952901"/>
                  <a:pt x="4502892" y="1471890"/>
                </a:cubicBezTo>
                <a:cubicBezTo>
                  <a:pt x="4158921" y="990879"/>
                  <a:pt x="3750005" y="589237"/>
                  <a:pt x="3305008" y="432909"/>
                </a:cubicBezTo>
                <a:cubicBezTo>
                  <a:pt x="2860011" y="276581"/>
                  <a:pt x="2412607" y="505061"/>
                  <a:pt x="1832908" y="533921"/>
                </a:cubicBezTo>
                <a:cubicBezTo>
                  <a:pt x="1253209" y="562781"/>
                  <a:pt x="798590" y="416074"/>
                  <a:pt x="0" y="0"/>
                </a:cubicBezTo>
              </a:path>
            </a:pathLst>
          </a:custGeom>
          <a:ln w="38100" cmpd="sng">
            <a:solidFill>
              <a:srgbClr val="FF0000"/>
            </a:solidFill>
            <a:prstDash val="dash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13" name="Freihandform 12"/>
          <p:cNvSpPr/>
          <p:nvPr/>
        </p:nvSpPr>
        <p:spPr>
          <a:xfrm>
            <a:off x="1933936" y="2467783"/>
            <a:ext cx="7230604" cy="2385131"/>
          </a:xfrm>
          <a:custGeom>
            <a:avLst/>
            <a:gdLst>
              <a:gd name="connsiteX0" fmla="*/ 1097230 w 4162152"/>
              <a:gd name="connsiteY0" fmla="*/ 1390766 h 2594430"/>
              <a:gd name="connsiteX1" fmla="*/ 372 w 4162152"/>
              <a:gd name="connsiteY1" fmla="*/ 726972 h 2594430"/>
              <a:gd name="connsiteX2" fmla="*/ 1198257 w 4162152"/>
              <a:gd name="connsiteY2" fmla="*/ 1304184 h 2594430"/>
              <a:gd name="connsiteX3" fmla="*/ 4156887 w 4162152"/>
              <a:gd name="connsiteY3" fmla="*/ 19887 h 2594430"/>
              <a:gd name="connsiteX4" fmla="*/ 404478 w 4162152"/>
              <a:gd name="connsiteY4" fmla="*/ 2501899 h 2594430"/>
              <a:gd name="connsiteX0" fmla="*/ 0 w 4161780"/>
              <a:gd name="connsiteY0" fmla="*/ 726972 h 2594430"/>
              <a:gd name="connsiteX1" fmla="*/ 1197885 w 4161780"/>
              <a:gd name="connsiteY1" fmla="*/ 1304184 h 2594430"/>
              <a:gd name="connsiteX2" fmla="*/ 4156515 w 4161780"/>
              <a:gd name="connsiteY2" fmla="*/ 19887 h 2594430"/>
              <a:gd name="connsiteX3" fmla="*/ 404106 w 4161780"/>
              <a:gd name="connsiteY3" fmla="*/ 2501899 h 2594430"/>
              <a:gd name="connsiteX0" fmla="*/ 0 w 10327958"/>
              <a:gd name="connsiteY0" fmla="*/ 698051 h 2594370"/>
              <a:gd name="connsiteX1" fmla="*/ 7360496 w 10327958"/>
              <a:gd name="connsiteY1" fmla="*/ 1304124 h 2594370"/>
              <a:gd name="connsiteX2" fmla="*/ 10319126 w 10327958"/>
              <a:gd name="connsiteY2" fmla="*/ 19827 h 2594370"/>
              <a:gd name="connsiteX3" fmla="*/ 6566717 w 10327958"/>
              <a:gd name="connsiteY3" fmla="*/ 2501839 h 2594370"/>
              <a:gd name="connsiteX0" fmla="*/ 0 w 10340443"/>
              <a:gd name="connsiteY0" fmla="*/ 683569 h 2577714"/>
              <a:gd name="connsiteX1" fmla="*/ 4704945 w 10340443"/>
              <a:gd name="connsiteY1" fmla="*/ 1794702 h 2577714"/>
              <a:gd name="connsiteX2" fmla="*/ 10319126 w 10340443"/>
              <a:gd name="connsiteY2" fmla="*/ 5345 h 2577714"/>
              <a:gd name="connsiteX3" fmla="*/ 6566717 w 10340443"/>
              <a:gd name="connsiteY3" fmla="*/ 2487357 h 2577714"/>
              <a:gd name="connsiteX0" fmla="*/ 0 w 10429558"/>
              <a:gd name="connsiteY0" fmla="*/ 680259 h 2306673"/>
              <a:gd name="connsiteX1" fmla="*/ 4704945 w 10429558"/>
              <a:gd name="connsiteY1" fmla="*/ 1791392 h 2306673"/>
              <a:gd name="connsiteX2" fmla="*/ 10319126 w 10429558"/>
              <a:gd name="connsiteY2" fmla="*/ 2035 h 2306673"/>
              <a:gd name="connsiteX3" fmla="*/ 8168707 w 10429558"/>
              <a:gd name="connsiteY3" fmla="*/ 2209871 h 2306673"/>
              <a:gd name="connsiteX0" fmla="*/ 0 w 10320087"/>
              <a:gd name="connsiteY0" fmla="*/ 678467 h 2208079"/>
              <a:gd name="connsiteX1" fmla="*/ 4704945 w 10320087"/>
              <a:gd name="connsiteY1" fmla="*/ 1789600 h 2208079"/>
              <a:gd name="connsiteX2" fmla="*/ 10319126 w 10320087"/>
              <a:gd name="connsiteY2" fmla="*/ 243 h 2208079"/>
              <a:gd name="connsiteX3" fmla="*/ 5181210 w 10320087"/>
              <a:gd name="connsiteY3" fmla="*/ 1930881 h 2208079"/>
              <a:gd name="connsiteX4" fmla="*/ 8168707 w 10320087"/>
              <a:gd name="connsiteY4" fmla="*/ 2208079 h 2208079"/>
              <a:gd name="connsiteX0" fmla="*/ 0 w 10320007"/>
              <a:gd name="connsiteY0" fmla="*/ 678467 h 2208079"/>
              <a:gd name="connsiteX1" fmla="*/ 4704945 w 10320007"/>
              <a:gd name="connsiteY1" fmla="*/ 1789600 h 2208079"/>
              <a:gd name="connsiteX2" fmla="*/ 10319126 w 10320007"/>
              <a:gd name="connsiteY2" fmla="*/ 243 h 2208079"/>
              <a:gd name="connsiteX3" fmla="*/ 5181210 w 10320007"/>
              <a:gd name="connsiteY3" fmla="*/ 1930881 h 2208079"/>
              <a:gd name="connsiteX4" fmla="*/ 8168707 w 10320007"/>
              <a:gd name="connsiteY4" fmla="*/ 2208079 h 2208079"/>
              <a:gd name="connsiteX0" fmla="*/ 0 w 9381904"/>
              <a:gd name="connsiteY0" fmla="*/ 80 h 2366650"/>
              <a:gd name="connsiteX1" fmla="*/ 3766842 w 9381904"/>
              <a:gd name="connsiteY1" fmla="*/ 1948171 h 2366650"/>
              <a:gd name="connsiteX2" fmla="*/ 9381023 w 9381904"/>
              <a:gd name="connsiteY2" fmla="*/ 158814 h 2366650"/>
              <a:gd name="connsiteX3" fmla="*/ 4243107 w 9381904"/>
              <a:gd name="connsiteY3" fmla="*/ 2089452 h 2366650"/>
              <a:gd name="connsiteX4" fmla="*/ 7230604 w 9381904"/>
              <a:gd name="connsiteY4" fmla="*/ 2366650 h 2366650"/>
              <a:gd name="connsiteX0" fmla="*/ 0 w 9405404"/>
              <a:gd name="connsiteY0" fmla="*/ 574 h 2367144"/>
              <a:gd name="connsiteX1" fmla="*/ 1601991 w 9405404"/>
              <a:gd name="connsiteY1" fmla="*/ 274750 h 2367144"/>
              <a:gd name="connsiteX2" fmla="*/ 9381023 w 9405404"/>
              <a:gd name="connsiteY2" fmla="*/ 159308 h 2367144"/>
              <a:gd name="connsiteX3" fmla="*/ 4243107 w 9405404"/>
              <a:gd name="connsiteY3" fmla="*/ 2089946 h 2367144"/>
              <a:gd name="connsiteX4" fmla="*/ 7230604 w 9405404"/>
              <a:gd name="connsiteY4" fmla="*/ 2367144 h 2367144"/>
              <a:gd name="connsiteX0" fmla="*/ 177437 w 9582841"/>
              <a:gd name="connsiteY0" fmla="*/ 18211 h 2384781"/>
              <a:gd name="connsiteX1" fmla="*/ 1779428 w 9582841"/>
              <a:gd name="connsiteY1" fmla="*/ 292387 h 2384781"/>
              <a:gd name="connsiteX2" fmla="*/ 9558460 w 9582841"/>
              <a:gd name="connsiteY2" fmla="*/ 176945 h 2384781"/>
              <a:gd name="connsiteX3" fmla="*/ 4420544 w 9582841"/>
              <a:gd name="connsiteY3" fmla="*/ 2107583 h 2384781"/>
              <a:gd name="connsiteX4" fmla="*/ 7408041 w 9582841"/>
              <a:gd name="connsiteY4" fmla="*/ 2384781 h 2384781"/>
              <a:gd name="connsiteX0" fmla="*/ 0 w 7255982"/>
              <a:gd name="connsiteY0" fmla="*/ 2820 h 2369390"/>
              <a:gd name="connsiteX1" fmla="*/ 1601991 w 7255982"/>
              <a:gd name="connsiteY1" fmla="*/ 276996 h 2369390"/>
              <a:gd name="connsiteX2" fmla="*/ 3218412 w 7255982"/>
              <a:gd name="connsiteY2" fmla="*/ 1532432 h 2369390"/>
              <a:gd name="connsiteX3" fmla="*/ 4243107 w 7255982"/>
              <a:gd name="connsiteY3" fmla="*/ 2092192 h 2369390"/>
              <a:gd name="connsiteX4" fmla="*/ 7230604 w 7255982"/>
              <a:gd name="connsiteY4" fmla="*/ 2369390 h 2369390"/>
              <a:gd name="connsiteX0" fmla="*/ 0 w 7261390"/>
              <a:gd name="connsiteY0" fmla="*/ 2820 h 2373196"/>
              <a:gd name="connsiteX1" fmla="*/ 1601991 w 7261390"/>
              <a:gd name="connsiteY1" fmla="*/ 276996 h 2373196"/>
              <a:gd name="connsiteX2" fmla="*/ 3218412 w 7261390"/>
              <a:gd name="connsiteY2" fmla="*/ 1532432 h 2373196"/>
              <a:gd name="connsiteX3" fmla="*/ 4935860 w 7261390"/>
              <a:gd name="connsiteY3" fmla="*/ 2250925 h 2373196"/>
              <a:gd name="connsiteX4" fmla="*/ 7230604 w 7261390"/>
              <a:gd name="connsiteY4" fmla="*/ 2369390 h 2373196"/>
              <a:gd name="connsiteX0" fmla="*/ 0 w 7261390"/>
              <a:gd name="connsiteY0" fmla="*/ 2820 h 2373196"/>
              <a:gd name="connsiteX1" fmla="*/ 1601991 w 7261390"/>
              <a:gd name="connsiteY1" fmla="*/ 276996 h 2373196"/>
              <a:gd name="connsiteX2" fmla="*/ 3218412 w 7261390"/>
              <a:gd name="connsiteY2" fmla="*/ 1532432 h 2373196"/>
              <a:gd name="connsiteX3" fmla="*/ 4935860 w 7261390"/>
              <a:gd name="connsiteY3" fmla="*/ 2250925 h 2373196"/>
              <a:gd name="connsiteX4" fmla="*/ 7230604 w 7261390"/>
              <a:gd name="connsiteY4" fmla="*/ 2369390 h 2373196"/>
              <a:gd name="connsiteX0" fmla="*/ 0 w 7230604"/>
              <a:gd name="connsiteY0" fmla="*/ 2820 h 2369390"/>
              <a:gd name="connsiteX1" fmla="*/ 1601991 w 7230604"/>
              <a:gd name="connsiteY1" fmla="*/ 276996 h 2369390"/>
              <a:gd name="connsiteX2" fmla="*/ 3218412 w 7230604"/>
              <a:gd name="connsiteY2" fmla="*/ 1532432 h 2369390"/>
              <a:gd name="connsiteX3" fmla="*/ 7230604 w 7230604"/>
              <a:gd name="connsiteY3" fmla="*/ 2369390 h 2369390"/>
              <a:gd name="connsiteX0" fmla="*/ 0 w 7230604"/>
              <a:gd name="connsiteY0" fmla="*/ 2820 h 2369390"/>
              <a:gd name="connsiteX1" fmla="*/ 1601991 w 7230604"/>
              <a:gd name="connsiteY1" fmla="*/ 276996 h 2369390"/>
              <a:gd name="connsiteX2" fmla="*/ 3218412 w 7230604"/>
              <a:gd name="connsiteY2" fmla="*/ 1532432 h 2369390"/>
              <a:gd name="connsiteX3" fmla="*/ 4719375 w 7230604"/>
              <a:gd name="connsiteY3" fmla="*/ 2222064 h 2369390"/>
              <a:gd name="connsiteX4" fmla="*/ 7230604 w 7230604"/>
              <a:gd name="connsiteY4" fmla="*/ 2369390 h 2369390"/>
              <a:gd name="connsiteX0" fmla="*/ 0 w 7230604"/>
              <a:gd name="connsiteY0" fmla="*/ 2820 h 2385131"/>
              <a:gd name="connsiteX1" fmla="*/ 1601991 w 7230604"/>
              <a:gd name="connsiteY1" fmla="*/ 276996 h 2385131"/>
              <a:gd name="connsiteX2" fmla="*/ 3218412 w 7230604"/>
              <a:gd name="connsiteY2" fmla="*/ 1532432 h 2385131"/>
              <a:gd name="connsiteX3" fmla="*/ 4719375 w 7230604"/>
              <a:gd name="connsiteY3" fmla="*/ 2222064 h 2385131"/>
              <a:gd name="connsiteX4" fmla="*/ 7230604 w 7230604"/>
              <a:gd name="connsiteY4" fmla="*/ 2369390 h 238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0604" h="2385131">
                <a:moveTo>
                  <a:pt x="0" y="2820"/>
                </a:moveTo>
                <a:cubicBezTo>
                  <a:pt x="16838" y="-11610"/>
                  <a:pt x="1065589" y="22061"/>
                  <a:pt x="1601991" y="276996"/>
                </a:cubicBezTo>
                <a:cubicBezTo>
                  <a:pt x="2138393" y="531931"/>
                  <a:pt x="2698848" y="1208254"/>
                  <a:pt x="3218412" y="1532432"/>
                </a:cubicBezTo>
                <a:cubicBezTo>
                  <a:pt x="3737976" y="1856610"/>
                  <a:pt x="4050676" y="2082571"/>
                  <a:pt x="4719375" y="2222064"/>
                </a:cubicBezTo>
                <a:cubicBezTo>
                  <a:pt x="5388074" y="2361557"/>
                  <a:pt x="6860174" y="2414583"/>
                  <a:pt x="7230604" y="2369390"/>
                </a:cubicBezTo>
              </a:path>
            </a:pathLst>
          </a:custGeom>
          <a:ln w="38100" cmpd="sng">
            <a:solidFill>
              <a:srgbClr val="008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14" name="Freihandform 13"/>
          <p:cNvSpPr/>
          <p:nvPr/>
        </p:nvSpPr>
        <p:spPr>
          <a:xfrm>
            <a:off x="2086335" y="2623002"/>
            <a:ext cx="5729641" cy="2246379"/>
          </a:xfrm>
          <a:custGeom>
            <a:avLst/>
            <a:gdLst>
              <a:gd name="connsiteX0" fmla="*/ 1097230 w 4162152"/>
              <a:gd name="connsiteY0" fmla="*/ 1390766 h 2594430"/>
              <a:gd name="connsiteX1" fmla="*/ 372 w 4162152"/>
              <a:gd name="connsiteY1" fmla="*/ 726972 h 2594430"/>
              <a:gd name="connsiteX2" fmla="*/ 1198257 w 4162152"/>
              <a:gd name="connsiteY2" fmla="*/ 1304184 h 2594430"/>
              <a:gd name="connsiteX3" fmla="*/ 4156887 w 4162152"/>
              <a:gd name="connsiteY3" fmla="*/ 19887 h 2594430"/>
              <a:gd name="connsiteX4" fmla="*/ 404478 w 4162152"/>
              <a:gd name="connsiteY4" fmla="*/ 2501899 h 2594430"/>
              <a:gd name="connsiteX0" fmla="*/ 0 w 4161780"/>
              <a:gd name="connsiteY0" fmla="*/ 726972 h 2594430"/>
              <a:gd name="connsiteX1" fmla="*/ 1197885 w 4161780"/>
              <a:gd name="connsiteY1" fmla="*/ 1304184 h 2594430"/>
              <a:gd name="connsiteX2" fmla="*/ 4156515 w 4161780"/>
              <a:gd name="connsiteY2" fmla="*/ 19887 h 2594430"/>
              <a:gd name="connsiteX3" fmla="*/ 404106 w 4161780"/>
              <a:gd name="connsiteY3" fmla="*/ 2501899 h 2594430"/>
              <a:gd name="connsiteX0" fmla="*/ 0 w 10327958"/>
              <a:gd name="connsiteY0" fmla="*/ 698051 h 2594370"/>
              <a:gd name="connsiteX1" fmla="*/ 7360496 w 10327958"/>
              <a:gd name="connsiteY1" fmla="*/ 1304124 h 2594370"/>
              <a:gd name="connsiteX2" fmla="*/ 10319126 w 10327958"/>
              <a:gd name="connsiteY2" fmla="*/ 19827 h 2594370"/>
              <a:gd name="connsiteX3" fmla="*/ 6566717 w 10327958"/>
              <a:gd name="connsiteY3" fmla="*/ 2501839 h 2594370"/>
              <a:gd name="connsiteX0" fmla="*/ 0 w 10340443"/>
              <a:gd name="connsiteY0" fmla="*/ 683569 h 2577714"/>
              <a:gd name="connsiteX1" fmla="*/ 4704945 w 10340443"/>
              <a:gd name="connsiteY1" fmla="*/ 1794702 h 2577714"/>
              <a:gd name="connsiteX2" fmla="*/ 10319126 w 10340443"/>
              <a:gd name="connsiteY2" fmla="*/ 5345 h 2577714"/>
              <a:gd name="connsiteX3" fmla="*/ 6566717 w 10340443"/>
              <a:gd name="connsiteY3" fmla="*/ 2487357 h 2577714"/>
              <a:gd name="connsiteX0" fmla="*/ 0 w 10429558"/>
              <a:gd name="connsiteY0" fmla="*/ 680259 h 2306673"/>
              <a:gd name="connsiteX1" fmla="*/ 4704945 w 10429558"/>
              <a:gd name="connsiteY1" fmla="*/ 1791392 h 2306673"/>
              <a:gd name="connsiteX2" fmla="*/ 10319126 w 10429558"/>
              <a:gd name="connsiteY2" fmla="*/ 2035 h 2306673"/>
              <a:gd name="connsiteX3" fmla="*/ 8168707 w 10429558"/>
              <a:gd name="connsiteY3" fmla="*/ 2209871 h 2306673"/>
              <a:gd name="connsiteX0" fmla="*/ 0 w 10320087"/>
              <a:gd name="connsiteY0" fmla="*/ 678467 h 2208079"/>
              <a:gd name="connsiteX1" fmla="*/ 4704945 w 10320087"/>
              <a:gd name="connsiteY1" fmla="*/ 1789600 h 2208079"/>
              <a:gd name="connsiteX2" fmla="*/ 10319126 w 10320087"/>
              <a:gd name="connsiteY2" fmla="*/ 243 h 2208079"/>
              <a:gd name="connsiteX3" fmla="*/ 5181210 w 10320087"/>
              <a:gd name="connsiteY3" fmla="*/ 1930881 h 2208079"/>
              <a:gd name="connsiteX4" fmla="*/ 8168707 w 10320087"/>
              <a:gd name="connsiteY4" fmla="*/ 2208079 h 2208079"/>
              <a:gd name="connsiteX0" fmla="*/ 0 w 10320007"/>
              <a:gd name="connsiteY0" fmla="*/ 678467 h 2208079"/>
              <a:gd name="connsiteX1" fmla="*/ 4704945 w 10320007"/>
              <a:gd name="connsiteY1" fmla="*/ 1789600 h 2208079"/>
              <a:gd name="connsiteX2" fmla="*/ 10319126 w 10320007"/>
              <a:gd name="connsiteY2" fmla="*/ 243 h 2208079"/>
              <a:gd name="connsiteX3" fmla="*/ 5181210 w 10320007"/>
              <a:gd name="connsiteY3" fmla="*/ 1930881 h 2208079"/>
              <a:gd name="connsiteX4" fmla="*/ 8168707 w 10320007"/>
              <a:gd name="connsiteY4" fmla="*/ 2208079 h 2208079"/>
              <a:gd name="connsiteX0" fmla="*/ 0 w 9381904"/>
              <a:gd name="connsiteY0" fmla="*/ 80 h 2366650"/>
              <a:gd name="connsiteX1" fmla="*/ 3766842 w 9381904"/>
              <a:gd name="connsiteY1" fmla="*/ 1948171 h 2366650"/>
              <a:gd name="connsiteX2" fmla="*/ 9381023 w 9381904"/>
              <a:gd name="connsiteY2" fmla="*/ 158814 h 2366650"/>
              <a:gd name="connsiteX3" fmla="*/ 4243107 w 9381904"/>
              <a:gd name="connsiteY3" fmla="*/ 2089452 h 2366650"/>
              <a:gd name="connsiteX4" fmla="*/ 7230604 w 9381904"/>
              <a:gd name="connsiteY4" fmla="*/ 2366650 h 2366650"/>
              <a:gd name="connsiteX0" fmla="*/ 0 w 9405404"/>
              <a:gd name="connsiteY0" fmla="*/ 574 h 2367144"/>
              <a:gd name="connsiteX1" fmla="*/ 1601991 w 9405404"/>
              <a:gd name="connsiteY1" fmla="*/ 274750 h 2367144"/>
              <a:gd name="connsiteX2" fmla="*/ 9381023 w 9405404"/>
              <a:gd name="connsiteY2" fmla="*/ 159308 h 2367144"/>
              <a:gd name="connsiteX3" fmla="*/ 4243107 w 9405404"/>
              <a:gd name="connsiteY3" fmla="*/ 2089946 h 2367144"/>
              <a:gd name="connsiteX4" fmla="*/ 7230604 w 9405404"/>
              <a:gd name="connsiteY4" fmla="*/ 2367144 h 2367144"/>
              <a:gd name="connsiteX0" fmla="*/ 177437 w 9582841"/>
              <a:gd name="connsiteY0" fmla="*/ 18211 h 2384781"/>
              <a:gd name="connsiteX1" fmla="*/ 1779428 w 9582841"/>
              <a:gd name="connsiteY1" fmla="*/ 292387 h 2384781"/>
              <a:gd name="connsiteX2" fmla="*/ 9558460 w 9582841"/>
              <a:gd name="connsiteY2" fmla="*/ 176945 h 2384781"/>
              <a:gd name="connsiteX3" fmla="*/ 4420544 w 9582841"/>
              <a:gd name="connsiteY3" fmla="*/ 2107583 h 2384781"/>
              <a:gd name="connsiteX4" fmla="*/ 7408041 w 9582841"/>
              <a:gd name="connsiteY4" fmla="*/ 2384781 h 2384781"/>
              <a:gd name="connsiteX0" fmla="*/ 0 w 7255982"/>
              <a:gd name="connsiteY0" fmla="*/ 2820 h 2369390"/>
              <a:gd name="connsiteX1" fmla="*/ 1601991 w 7255982"/>
              <a:gd name="connsiteY1" fmla="*/ 276996 h 2369390"/>
              <a:gd name="connsiteX2" fmla="*/ 3218412 w 7255982"/>
              <a:gd name="connsiteY2" fmla="*/ 1532432 h 2369390"/>
              <a:gd name="connsiteX3" fmla="*/ 4243107 w 7255982"/>
              <a:gd name="connsiteY3" fmla="*/ 2092192 h 2369390"/>
              <a:gd name="connsiteX4" fmla="*/ 7230604 w 7255982"/>
              <a:gd name="connsiteY4" fmla="*/ 2369390 h 2369390"/>
              <a:gd name="connsiteX0" fmla="*/ 0 w 7261390"/>
              <a:gd name="connsiteY0" fmla="*/ 2820 h 2373196"/>
              <a:gd name="connsiteX1" fmla="*/ 1601991 w 7261390"/>
              <a:gd name="connsiteY1" fmla="*/ 276996 h 2373196"/>
              <a:gd name="connsiteX2" fmla="*/ 3218412 w 7261390"/>
              <a:gd name="connsiteY2" fmla="*/ 1532432 h 2373196"/>
              <a:gd name="connsiteX3" fmla="*/ 4935860 w 7261390"/>
              <a:gd name="connsiteY3" fmla="*/ 2250925 h 2373196"/>
              <a:gd name="connsiteX4" fmla="*/ 7230604 w 7261390"/>
              <a:gd name="connsiteY4" fmla="*/ 2369390 h 2373196"/>
              <a:gd name="connsiteX0" fmla="*/ 0 w 7261390"/>
              <a:gd name="connsiteY0" fmla="*/ 2820 h 2373196"/>
              <a:gd name="connsiteX1" fmla="*/ 1601991 w 7261390"/>
              <a:gd name="connsiteY1" fmla="*/ 276996 h 2373196"/>
              <a:gd name="connsiteX2" fmla="*/ 3218412 w 7261390"/>
              <a:gd name="connsiteY2" fmla="*/ 1532432 h 2373196"/>
              <a:gd name="connsiteX3" fmla="*/ 4935860 w 7261390"/>
              <a:gd name="connsiteY3" fmla="*/ 2250925 h 2373196"/>
              <a:gd name="connsiteX4" fmla="*/ 7230604 w 7261390"/>
              <a:gd name="connsiteY4" fmla="*/ 2369390 h 2373196"/>
              <a:gd name="connsiteX0" fmla="*/ 0 w 7230604"/>
              <a:gd name="connsiteY0" fmla="*/ 2820 h 2369390"/>
              <a:gd name="connsiteX1" fmla="*/ 1601991 w 7230604"/>
              <a:gd name="connsiteY1" fmla="*/ 276996 h 2369390"/>
              <a:gd name="connsiteX2" fmla="*/ 3218412 w 7230604"/>
              <a:gd name="connsiteY2" fmla="*/ 1532432 h 2369390"/>
              <a:gd name="connsiteX3" fmla="*/ 7230604 w 7230604"/>
              <a:gd name="connsiteY3" fmla="*/ 2369390 h 2369390"/>
              <a:gd name="connsiteX0" fmla="*/ 0 w 7230604"/>
              <a:gd name="connsiteY0" fmla="*/ 2820 h 2369390"/>
              <a:gd name="connsiteX1" fmla="*/ 1601991 w 7230604"/>
              <a:gd name="connsiteY1" fmla="*/ 276996 h 2369390"/>
              <a:gd name="connsiteX2" fmla="*/ 3218412 w 7230604"/>
              <a:gd name="connsiteY2" fmla="*/ 1532432 h 2369390"/>
              <a:gd name="connsiteX3" fmla="*/ 4719375 w 7230604"/>
              <a:gd name="connsiteY3" fmla="*/ 2222064 h 2369390"/>
              <a:gd name="connsiteX4" fmla="*/ 7230604 w 7230604"/>
              <a:gd name="connsiteY4" fmla="*/ 2369390 h 2369390"/>
              <a:gd name="connsiteX0" fmla="*/ 0 w 7230604"/>
              <a:gd name="connsiteY0" fmla="*/ 2820 h 2385131"/>
              <a:gd name="connsiteX1" fmla="*/ 1601991 w 7230604"/>
              <a:gd name="connsiteY1" fmla="*/ 276996 h 2385131"/>
              <a:gd name="connsiteX2" fmla="*/ 3218412 w 7230604"/>
              <a:gd name="connsiteY2" fmla="*/ 1532432 h 2385131"/>
              <a:gd name="connsiteX3" fmla="*/ 4719375 w 7230604"/>
              <a:gd name="connsiteY3" fmla="*/ 2222064 h 2385131"/>
              <a:gd name="connsiteX4" fmla="*/ 7230604 w 7230604"/>
              <a:gd name="connsiteY4" fmla="*/ 2369390 h 2385131"/>
              <a:gd name="connsiteX0" fmla="*/ 0 w 7230604"/>
              <a:gd name="connsiteY0" fmla="*/ 338 h 2382649"/>
              <a:gd name="connsiteX1" fmla="*/ 1529829 w 7230604"/>
              <a:gd name="connsiteY1" fmla="*/ 692993 h 2382649"/>
              <a:gd name="connsiteX2" fmla="*/ 3218412 w 7230604"/>
              <a:gd name="connsiteY2" fmla="*/ 1529950 h 2382649"/>
              <a:gd name="connsiteX3" fmla="*/ 4719375 w 7230604"/>
              <a:gd name="connsiteY3" fmla="*/ 2219582 h 2382649"/>
              <a:gd name="connsiteX4" fmla="*/ 7230604 w 7230604"/>
              <a:gd name="connsiteY4" fmla="*/ 2366908 h 2382649"/>
              <a:gd name="connsiteX0" fmla="*/ 0 w 7230604"/>
              <a:gd name="connsiteY0" fmla="*/ 328 h 2382639"/>
              <a:gd name="connsiteX1" fmla="*/ 1529829 w 7230604"/>
              <a:gd name="connsiteY1" fmla="*/ 692983 h 2382639"/>
              <a:gd name="connsiteX2" fmla="*/ 3218412 w 7230604"/>
              <a:gd name="connsiteY2" fmla="*/ 1529940 h 2382639"/>
              <a:gd name="connsiteX3" fmla="*/ 4719375 w 7230604"/>
              <a:gd name="connsiteY3" fmla="*/ 2219572 h 2382639"/>
              <a:gd name="connsiteX4" fmla="*/ 7230604 w 7230604"/>
              <a:gd name="connsiteY4" fmla="*/ 2366898 h 2382639"/>
              <a:gd name="connsiteX0" fmla="*/ 0 w 7230604"/>
              <a:gd name="connsiteY0" fmla="*/ 0 h 2382311"/>
              <a:gd name="connsiteX1" fmla="*/ 670242 w 7230604"/>
              <a:gd name="connsiteY1" fmla="*/ 364069 h 2382311"/>
              <a:gd name="connsiteX2" fmla="*/ 1529829 w 7230604"/>
              <a:gd name="connsiteY2" fmla="*/ 692655 h 2382311"/>
              <a:gd name="connsiteX3" fmla="*/ 3218412 w 7230604"/>
              <a:gd name="connsiteY3" fmla="*/ 1529612 h 2382311"/>
              <a:gd name="connsiteX4" fmla="*/ 4719375 w 7230604"/>
              <a:gd name="connsiteY4" fmla="*/ 2219244 h 2382311"/>
              <a:gd name="connsiteX5" fmla="*/ 7230604 w 7230604"/>
              <a:gd name="connsiteY5" fmla="*/ 2366570 h 2382311"/>
              <a:gd name="connsiteX0" fmla="*/ 0 w 7230604"/>
              <a:gd name="connsiteY0" fmla="*/ 0 h 2382311"/>
              <a:gd name="connsiteX1" fmla="*/ 569216 w 7230604"/>
              <a:gd name="connsiteY1" fmla="*/ 508372 h 2382311"/>
              <a:gd name="connsiteX2" fmla="*/ 1529829 w 7230604"/>
              <a:gd name="connsiteY2" fmla="*/ 692655 h 2382311"/>
              <a:gd name="connsiteX3" fmla="*/ 3218412 w 7230604"/>
              <a:gd name="connsiteY3" fmla="*/ 1529612 h 2382311"/>
              <a:gd name="connsiteX4" fmla="*/ 4719375 w 7230604"/>
              <a:gd name="connsiteY4" fmla="*/ 2219244 h 2382311"/>
              <a:gd name="connsiteX5" fmla="*/ 7230604 w 7230604"/>
              <a:gd name="connsiteY5" fmla="*/ 2366570 h 2382311"/>
              <a:gd name="connsiteX0" fmla="*/ 0 w 5729641"/>
              <a:gd name="connsiteY0" fmla="*/ 0 h 2293588"/>
              <a:gd name="connsiteX1" fmla="*/ 569216 w 5729641"/>
              <a:gd name="connsiteY1" fmla="*/ 508372 h 2293588"/>
              <a:gd name="connsiteX2" fmla="*/ 1529829 w 5729641"/>
              <a:gd name="connsiteY2" fmla="*/ 692655 h 2293588"/>
              <a:gd name="connsiteX3" fmla="*/ 3218412 w 5729641"/>
              <a:gd name="connsiteY3" fmla="*/ 1529612 h 2293588"/>
              <a:gd name="connsiteX4" fmla="*/ 4719375 w 5729641"/>
              <a:gd name="connsiteY4" fmla="*/ 2219244 h 2293588"/>
              <a:gd name="connsiteX5" fmla="*/ 5729641 w 5729641"/>
              <a:gd name="connsiteY5" fmla="*/ 2222267 h 2293588"/>
              <a:gd name="connsiteX0" fmla="*/ 0 w 5729641"/>
              <a:gd name="connsiteY0" fmla="*/ 0 h 2246379"/>
              <a:gd name="connsiteX1" fmla="*/ 569216 w 5729641"/>
              <a:gd name="connsiteY1" fmla="*/ 508372 h 2246379"/>
              <a:gd name="connsiteX2" fmla="*/ 1529829 w 5729641"/>
              <a:gd name="connsiteY2" fmla="*/ 692655 h 2246379"/>
              <a:gd name="connsiteX3" fmla="*/ 3218412 w 5729641"/>
              <a:gd name="connsiteY3" fmla="*/ 1529612 h 2246379"/>
              <a:gd name="connsiteX4" fmla="*/ 4445160 w 5729641"/>
              <a:gd name="connsiteY4" fmla="*/ 2118232 h 2246379"/>
              <a:gd name="connsiteX5" fmla="*/ 5729641 w 5729641"/>
              <a:gd name="connsiteY5" fmla="*/ 2222267 h 2246379"/>
              <a:gd name="connsiteX0" fmla="*/ 0 w 5729641"/>
              <a:gd name="connsiteY0" fmla="*/ 0 h 2246379"/>
              <a:gd name="connsiteX1" fmla="*/ 569216 w 5729641"/>
              <a:gd name="connsiteY1" fmla="*/ 508372 h 2246379"/>
              <a:gd name="connsiteX2" fmla="*/ 2107123 w 5729641"/>
              <a:gd name="connsiteY2" fmla="*/ 880249 h 2246379"/>
              <a:gd name="connsiteX3" fmla="*/ 3218412 w 5729641"/>
              <a:gd name="connsiteY3" fmla="*/ 1529612 h 2246379"/>
              <a:gd name="connsiteX4" fmla="*/ 4445160 w 5729641"/>
              <a:gd name="connsiteY4" fmla="*/ 2118232 h 2246379"/>
              <a:gd name="connsiteX5" fmla="*/ 5729641 w 5729641"/>
              <a:gd name="connsiteY5" fmla="*/ 2222267 h 2246379"/>
              <a:gd name="connsiteX0" fmla="*/ 0 w 5729641"/>
              <a:gd name="connsiteY0" fmla="*/ 0 h 2246379"/>
              <a:gd name="connsiteX1" fmla="*/ 569216 w 5729641"/>
              <a:gd name="connsiteY1" fmla="*/ 508372 h 2246379"/>
              <a:gd name="connsiteX2" fmla="*/ 2107123 w 5729641"/>
              <a:gd name="connsiteY2" fmla="*/ 880249 h 2246379"/>
              <a:gd name="connsiteX3" fmla="*/ 3218412 w 5729641"/>
              <a:gd name="connsiteY3" fmla="*/ 1529612 h 2246379"/>
              <a:gd name="connsiteX4" fmla="*/ 4445160 w 5729641"/>
              <a:gd name="connsiteY4" fmla="*/ 2118232 h 2246379"/>
              <a:gd name="connsiteX5" fmla="*/ 5729641 w 5729641"/>
              <a:gd name="connsiteY5" fmla="*/ 2222267 h 2246379"/>
              <a:gd name="connsiteX0" fmla="*/ 0 w 5729641"/>
              <a:gd name="connsiteY0" fmla="*/ 0 h 2246379"/>
              <a:gd name="connsiteX1" fmla="*/ 569216 w 5729641"/>
              <a:gd name="connsiteY1" fmla="*/ 508372 h 2246379"/>
              <a:gd name="connsiteX2" fmla="*/ 2107123 w 5729641"/>
              <a:gd name="connsiteY2" fmla="*/ 880249 h 2246379"/>
              <a:gd name="connsiteX3" fmla="*/ 3218412 w 5729641"/>
              <a:gd name="connsiteY3" fmla="*/ 1587333 h 2246379"/>
              <a:gd name="connsiteX4" fmla="*/ 4445160 w 5729641"/>
              <a:gd name="connsiteY4" fmla="*/ 2118232 h 2246379"/>
              <a:gd name="connsiteX5" fmla="*/ 5729641 w 5729641"/>
              <a:gd name="connsiteY5" fmla="*/ 2222267 h 224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9641" h="2246379">
                <a:moveTo>
                  <a:pt x="0" y="0"/>
                </a:moveTo>
                <a:cubicBezTo>
                  <a:pt x="111707" y="60678"/>
                  <a:pt x="314245" y="392930"/>
                  <a:pt x="569216" y="508372"/>
                </a:cubicBezTo>
                <a:cubicBezTo>
                  <a:pt x="910782" y="522802"/>
                  <a:pt x="1665590" y="700422"/>
                  <a:pt x="2107123" y="880249"/>
                </a:cubicBezTo>
                <a:cubicBezTo>
                  <a:pt x="2548656" y="1060076"/>
                  <a:pt x="2828739" y="1381003"/>
                  <a:pt x="3218412" y="1587333"/>
                </a:cubicBezTo>
                <a:cubicBezTo>
                  <a:pt x="3608085" y="1793664"/>
                  <a:pt x="3776461" y="1978739"/>
                  <a:pt x="4445160" y="2118232"/>
                </a:cubicBezTo>
                <a:cubicBezTo>
                  <a:pt x="5113859" y="2257725"/>
                  <a:pt x="5359211" y="2267460"/>
                  <a:pt x="5729641" y="2222267"/>
                </a:cubicBezTo>
              </a:path>
            </a:pathLst>
          </a:custGeom>
          <a:ln w="38100" cmpd="sng">
            <a:solidFill>
              <a:srgbClr val="FF0080"/>
            </a:solidFill>
            <a:prstDash val="sysDash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 rotWithShape="1">
          <a:blip r:embed="rId3"/>
          <a:srcRect l="75807" t="2937" r="1941" b="73211"/>
          <a:stretch/>
        </p:blipFill>
        <p:spPr bwMode="auto">
          <a:xfrm>
            <a:off x="8158609" y="1352767"/>
            <a:ext cx="1747391" cy="114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66039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en-US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507644296"/>
              </p:ext>
            </p:extLst>
          </p:nvPr>
        </p:nvGraphicFramePr>
        <p:xfrm>
          <a:off x="791152" y="1227666"/>
          <a:ext cx="9114848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446066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1" y="1433014"/>
            <a:ext cx="4808742" cy="19849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Complete rotor design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Open tab „Blade_geometry“ of „</a:t>
            </a:r>
            <a:r>
              <a:rPr lang="de-DE" dirty="0"/>
              <a:t>CIP_01_DoWES.Rotor_design_start_parameter.SS2014.01.xlsx</a:t>
            </a:r>
            <a:r>
              <a:rPr lang="de-DE" dirty="0" smtClean="0"/>
              <a:t>“</a:t>
            </a:r>
            <a:endParaRPr lang="de-DE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Calculate blade properties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Verify twist and chord distribution</a:t>
            </a: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9" y="3863975"/>
            <a:ext cx="39084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69" y="3863975"/>
            <a:ext cx="39084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wölfeck 8"/>
          <p:cNvSpPr/>
          <p:nvPr/>
        </p:nvSpPr>
        <p:spPr bwMode="auto">
          <a:xfrm>
            <a:off x="539677" y="1594124"/>
            <a:ext cx="356686" cy="309181"/>
          </a:xfrm>
          <a:prstGeom prst="dodec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Zwölfeck 8"/>
          <p:cNvSpPr/>
          <p:nvPr/>
        </p:nvSpPr>
        <p:spPr bwMode="auto">
          <a:xfrm>
            <a:off x="4951414" y="3843263"/>
            <a:ext cx="356686" cy="309181"/>
          </a:xfrm>
          <a:prstGeom prst="dodec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rPr>
              <a:t>3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10" name="Zwölfeck 8"/>
          <p:cNvSpPr/>
          <p:nvPr/>
        </p:nvSpPr>
        <p:spPr bwMode="auto">
          <a:xfrm>
            <a:off x="3962910" y="2892936"/>
            <a:ext cx="356686" cy="309181"/>
          </a:xfrm>
          <a:prstGeom prst="dodec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accent2"/>
                </a:solidFill>
              </a:rPr>
              <a:t>2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22923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 – Several modules </a:t>
            </a:r>
            <a:endParaRPr lang="en-US" dirty="0"/>
          </a:p>
        </p:txBody>
      </p:sp>
      <p:pic>
        <p:nvPicPr>
          <p:cNvPr id="6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318825"/>
            <a:ext cx="8915400" cy="4602938"/>
          </a:xfrm>
        </p:spPr>
      </p:pic>
      <p:sp>
        <p:nvSpPr>
          <p:cNvPr id="7" name="Rechteck 5"/>
          <p:cNvSpPr/>
          <p:nvPr/>
        </p:nvSpPr>
        <p:spPr bwMode="auto">
          <a:xfrm>
            <a:off x="822965" y="1092200"/>
            <a:ext cx="3367087" cy="622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7031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 – Onshore </a:t>
            </a:r>
            <a:endParaRPr lang="en-US" dirty="0"/>
          </a:p>
        </p:txBody>
      </p:sp>
      <p:pic>
        <p:nvPicPr>
          <p:cNvPr id="6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318825"/>
            <a:ext cx="8915400" cy="4602938"/>
          </a:xfrm>
        </p:spPr>
      </p:pic>
      <p:sp>
        <p:nvSpPr>
          <p:cNvPr id="7" name="Rechteck 5"/>
          <p:cNvSpPr/>
          <p:nvPr/>
        </p:nvSpPr>
        <p:spPr bwMode="auto">
          <a:xfrm>
            <a:off x="836613" y="1092200"/>
            <a:ext cx="3367087" cy="622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520156" y="3234520"/>
            <a:ext cx="1683544" cy="228940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203701" y="3370995"/>
            <a:ext cx="2388168" cy="2172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05480" y="3643951"/>
            <a:ext cx="1111475" cy="186632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537278" y="1236936"/>
            <a:ext cx="2947916" cy="3189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Onshore wind turbine</a:t>
            </a:r>
          </a:p>
        </p:txBody>
      </p:sp>
      <p:sp>
        <p:nvSpPr>
          <p:cNvPr id="11" name="Rechteck 5"/>
          <p:cNvSpPr/>
          <p:nvPr/>
        </p:nvSpPr>
        <p:spPr bwMode="auto">
          <a:xfrm>
            <a:off x="797941" y="1067176"/>
            <a:ext cx="3367087" cy="622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98796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 – AeroDyn</a:t>
            </a:r>
            <a:endParaRPr lang="en-US" dirty="0"/>
          </a:p>
        </p:txBody>
      </p:sp>
      <p:pic>
        <p:nvPicPr>
          <p:cNvPr id="6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318825"/>
            <a:ext cx="8915400" cy="4602938"/>
          </a:xfrm>
        </p:spPr>
      </p:pic>
      <p:sp>
        <p:nvSpPr>
          <p:cNvPr id="7" name="Rechteck 5"/>
          <p:cNvSpPr/>
          <p:nvPr/>
        </p:nvSpPr>
        <p:spPr bwMode="auto">
          <a:xfrm>
            <a:off x="836613" y="1092200"/>
            <a:ext cx="3367087" cy="622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520156" y="3234520"/>
            <a:ext cx="1683544" cy="228940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203701" y="3370995"/>
            <a:ext cx="2388168" cy="2172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05480" y="3643951"/>
            <a:ext cx="1111475" cy="186632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743200" y="2129051"/>
            <a:ext cx="1351128" cy="409433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TurbSim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765376" y="2538485"/>
            <a:ext cx="1144106" cy="343472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AeroDyn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420687" y="1597356"/>
            <a:ext cx="1144106" cy="343472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FAST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537278" y="1236936"/>
            <a:ext cx="2947916" cy="3189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Onshore wind turbine</a:t>
            </a:r>
          </a:p>
        </p:txBody>
      </p:sp>
      <p:sp>
        <p:nvSpPr>
          <p:cNvPr id="13" name="Rechteck 5"/>
          <p:cNvSpPr/>
          <p:nvPr/>
        </p:nvSpPr>
        <p:spPr bwMode="auto">
          <a:xfrm>
            <a:off x="618245" y="655464"/>
            <a:ext cx="3762683" cy="8486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See manuals: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“AeroDyn_UserGuide.pdf”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“AeroDyn_Theory.pdf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effectLst/>
                <a:latin typeface="Arial" charset="0"/>
              </a:rPr>
              <a:t> “    </a:t>
            </a: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710784" y="2442949"/>
            <a:ext cx="1266934" cy="887102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705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Aerodynamics – Input file for AeroDyn 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Rename input file „Blade_Color_Aero.ipt“ with the „color“ of your turbine (example: blue, green, red, etc.)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Open renamed file &amp; inspect information:</a:t>
            </a:r>
          </a:p>
        </p:txBody>
      </p:sp>
      <p:sp>
        <p:nvSpPr>
          <p:cNvPr id="9" name="Zwölfeck 8"/>
          <p:cNvSpPr/>
          <p:nvPr/>
        </p:nvSpPr>
        <p:spPr bwMode="auto">
          <a:xfrm>
            <a:off x="450651" y="922633"/>
            <a:ext cx="356686" cy="309181"/>
          </a:xfrm>
          <a:prstGeom prst="dodec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rPr>
              <a:t>1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23" name="Zwölfeck 8"/>
          <p:cNvSpPr/>
          <p:nvPr/>
        </p:nvSpPr>
        <p:spPr bwMode="auto">
          <a:xfrm>
            <a:off x="454414" y="1614099"/>
            <a:ext cx="356686" cy="309181"/>
          </a:xfrm>
          <a:prstGeom prst="dodec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rPr>
              <a:t>2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81" y="938621"/>
            <a:ext cx="2876952" cy="27626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8" y="1595728"/>
            <a:ext cx="4412006" cy="44120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69436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Aerodynamics – Input file for AeroDyn 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Rename input file „Blade_Color_Aero.ipt“ with the „color“ of your turbine (example: blue, green, red, etc.)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Open renamed file &amp; inspect information:</a:t>
            </a:r>
          </a:p>
          <a:p>
            <a:pPr marL="8572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aerodynamic calculation</a:t>
            </a:r>
          </a:p>
          <a:p>
            <a:pPr marL="8572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turbulent wind field file</a:t>
            </a:r>
          </a:p>
          <a:p>
            <a:pPr marL="8572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Hub height &amp; air properties</a:t>
            </a:r>
          </a:p>
          <a:p>
            <a:pPr marL="85725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Airfoil files  &amp; blade geometry</a:t>
            </a:r>
          </a:p>
        </p:txBody>
      </p:sp>
      <p:sp>
        <p:nvSpPr>
          <p:cNvPr id="9" name="Zwölfeck 8"/>
          <p:cNvSpPr/>
          <p:nvPr/>
        </p:nvSpPr>
        <p:spPr bwMode="auto">
          <a:xfrm>
            <a:off x="450651" y="922633"/>
            <a:ext cx="356686" cy="309181"/>
          </a:xfrm>
          <a:prstGeom prst="dodec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rPr>
              <a:t>1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23" name="Zwölfeck 8"/>
          <p:cNvSpPr/>
          <p:nvPr/>
        </p:nvSpPr>
        <p:spPr bwMode="auto">
          <a:xfrm>
            <a:off x="454414" y="1614099"/>
            <a:ext cx="356686" cy="309181"/>
          </a:xfrm>
          <a:prstGeom prst="dodec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rPr>
              <a:t>2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81" y="938621"/>
            <a:ext cx="2876952" cy="27626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8" y="1595728"/>
            <a:ext cx="4412006" cy="441200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 bwMode="auto">
          <a:xfrm>
            <a:off x="6282362" y="5031021"/>
            <a:ext cx="1333090" cy="332547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270910" y="5556913"/>
            <a:ext cx="3456341" cy="311625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93745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Aerodynamics – Blade design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4" y="1134580"/>
            <a:ext cx="3451528" cy="1485790"/>
          </a:xfr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4" y="2551130"/>
            <a:ext cx="3644900" cy="17145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545" y="919089"/>
            <a:ext cx="4457700" cy="40132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88" y="4471011"/>
            <a:ext cx="4800600" cy="1841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97352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8" y="1595728"/>
            <a:ext cx="4412006" cy="44120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Aerodynamics –  Update AeroDyn 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5376068" y="990600"/>
            <a:ext cx="4529931" cy="525938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de-DE" dirty="0" smtClean="0"/>
              <a:t>Write hub-height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de-DE" dirty="0" smtClean="0"/>
              <a:t>Complete name &amp; path of airfoils: „NACAyy_xxx“, „RISOExx_yy“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de-DE" dirty="0" smtClean="0"/>
              <a:t>Enter rotor blade definition: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RNodes – distance from root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AeroTwist – twist angle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DRNodes – element length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Chord – chord length</a:t>
            </a:r>
            <a:endParaRPr lang="de-DE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DE" dirty="0" smtClean="0"/>
              <a:t>Check „AeroDyn_UserGuide.pdf“</a:t>
            </a:r>
            <a:endParaRPr lang="de-DE" dirty="0"/>
          </a:p>
          <a:p>
            <a:pPr lvl="1">
              <a:lnSpc>
                <a:spcPct val="150000"/>
              </a:lnSpc>
            </a:pPr>
            <a:endParaRPr lang="de-DE" dirty="0" smtClean="0"/>
          </a:p>
        </p:txBody>
      </p:sp>
      <p:sp>
        <p:nvSpPr>
          <p:cNvPr id="27" name="Zwölfeck 8"/>
          <p:cNvSpPr/>
          <p:nvPr/>
        </p:nvSpPr>
        <p:spPr bwMode="auto">
          <a:xfrm>
            <a:off x="450651" y="2592855"/>
            <a:ext cx="356686" cy="309181"/>
          </a:xfrm>
          <a:prstGeom prst="dodec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rPr>
              <a:t>3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29" name="Zwölfeck 8"/>
          <p:cNvSpPr/>
          <p:nvPr/>
        </p:nvSpPr>
        <p:spPr bwMode="auto">
          <a:xfrm>
            <a:off x="450651" y="4205853"/>
            <a:ext cx="356686" cy="309181"/>
          </a:xfrm>
          <a:prstGeom prst="dodec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rPr>
              <a:t>5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81" y="938621"/>
            <a:ext cx="2876952" cy="27626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889224" y="2688391"/>
            <a:ext cx="4398360" cy="117183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864200" y="3570711"/>
            <a:ext cx="4423384" cy="346083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93769" y="4118902"/>
            <a:ext cx="3296094" cy="1888831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14" name="Zwölfeck 8"/>
          <p:cNvSpPr/>
          <p:nvPr/>
        </p:nvSpPr>
        <p:spPr bwMode="auto">
          <a:xfrm>
            <a:off x="452923" y="3607613"/>
            <a:ext cx="356686" cy="309181"/>
          </a:xfrm>
          <a:prstGeom prst="dodec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1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</a:rPr>
              <a:t>4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5775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lade-5418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" b="2848"/>
          <a:stretch>
            <a:fillRect/>
          </a:stretch>
        </p:blipFill>
        <p:spPr>
          <a:xfrm>
            <a:off x="836613" y="377033"/>
            <a:ext cx="8915400" cy="52593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design of a typical wind turbine blade.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9188" y="6019947"/>
            <a:ext cx="890428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http://www.reinforcedplastics.com/view/3144/curing-agents-improve-rotor-production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/>
              <a:t> </a:t>
            </a:r>
            <a:r>
              <a:rPr lang="en-US" sz="1200" dirty="0" smtClean="0"/>
              <a:t>    (accessed 14 May 2014)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144762" y="4261712"/>
            <a:ext cx="5761238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GB" dirty="0" smtClean="0">
                <a:latin typeface="+mj-lt"/>
              </a:rPr>
              <a:t>Note: </a:t>
            </a:r>
          </a:p>
          <a:p>
            <a:r>
              <a:rPr lang="en-GB" dirty="0" smtClean="0">
                <a:latin typeface="+mj-lt"/>
              </a:rPr>
              <a:t>We are dealing only with the </a:t>
            </a:r>
            <a:r>
              <a:rPr lang="en-GB" u="sng" dirty="0" smtClean="0">
                <a:latin typeface="+mj-lt"/>
              </a:rPr>
              <a:t>aerodynamic </a:t>
            </a:r>
            <a:r>
              <a:rPr lang="en-GB" u="sng" dirty="0" smtClean="0">
                <a:latin typeface="+mj-lt"/>
              </a:rPr>
              <a:t>blade </a:t>
            </a:r>
            <a:r>
              <a:rPr lang="en-GB" u="sng" dirty="0" smtClean="0">
                <a:latin typeface="+mj-lt"/>
              </a:rPr>
              <a:t>design</a:t>
            </a:r>
            <a:r>
              <a:rPr lang="en-GB" dirty="0" smtClean="0">
                <a:latin typeface="+mj-lt"/>
              </a:rPr>
              <a:t> here! In reality, aerodynamic design and structural design and production and logistics are strongly interrelated design aspects. </a:t>
            </a:r>
            <a:endParaRPr lang="en-GB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747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/ Conclusion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designed our own blades with respect to the given start parameters</a:t>
            </a:r>
          </a:p>
          <a:p>
            <a:endParaRPr lang="en-US" dirty="0"/>
          </a:p>
          <a:p>
            <a:r>
              <a:rPr lang="en-US" dirty="0" smtClean="0"/>
              <a:t>Results: blade </a:t>
            </a:r>
            <a:r>
              <a:rPr lang="en-US" dirty="0" err="1" smtClean="0"/>
              <a:t>planform</a:t>
            </a:r>
            <a:r>
              <a:rPr lang="en-US" dirty="0" smtClean="0"/>
              <a:t> and twist for Betz and Schmitz design methodology</a:t>
            </a:r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6423952"/>
              </p:ext>
            </p:extLst>
          </p:nvPr>
        </p:nvGraphicFramePr>
        <p:xfrm>
          <a:off x="1342640" y="3145715"/>
          <a:ext cx="3746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875271"/>
              </p:ext>
            </p:extLst>
          </p:nvPr>
        </p:nvGraphicFramePr>
        <p:xfrm>
          <a:off x="5565498" y="3145715"/>
          <a:ext cx="3746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53918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73088" y="2899934"/>
            <a:ext cx="9167812" cy="730250"/>
          </a:xfrm>
        </p:spPr>
        <p:txBody>
          <a:bodyPr/>
          <a:lstStyle/>
          <a:p>
            <a:pPr algn="ctr"/>
            <a:r>
              <a:rPr lang="de-DE" dirty="0" smtClean="0"/>
              <a:t>Reserve:</a:t>
            </a:r>
            <a:br>
              <a:rPr lang="de-DE" dirty="0" smtClean="0"/>
            </a:br>
            <a:r>
              <a:rPr lang="de-DE" dirty="0" smtClean="0"/>
              <a:t>    </a:t>
            </a:r>
            <a:br>
              <a:rPr lang="de-DE" dirty="0" smtClean="0"/>
            </a:br>
            <a:r>
              <a:rPr lang="de-DE" dirty="0" smtClean="0"/>
              <a:t>---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pdf</a:t>
            </a:r>
            <a:r>
              <a:rPr lang="de-DE" dirty="0" smtClean="0"/>
              <a:t>,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---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013131"/>
      </p:ext>
    </p:extLst>
  </p:cSld>
  <p:clrMapOvr>
    <a:masterClrMapping/>
  </p:clrMapOvr>
  <p:transition xmlns:p14="http://schemas.microsoft.com/office/powerpoint/2010/main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25" y="0"/>
            <a:ext cx="4549775" cy="3481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Introduction to CIP Tutorials</a:t>
            </a:r>
            <a:endParaRPr lang="en-US" dirty="0"/>
          </a:p>
        </p:txBody>
      </p:sp>
      <p:sp>
        <p:nvSpPr>
          <p:cNvPr id="12" name="Textfeld 2"/>
          <p:cNvSpPr txBox="1"/>
          <p:nvPr/>
        </p:nvSpPr>
        <p:spPr>
          <a:xfrm rot="16200000">
            <a:off x="4656258" y="4491047"/>
            <a:ext cx="308889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Rotor design</a:t>
            </a:r>
            <a:endParaRPr lang="en-US" dirty="0" smtClean="0"/>
          </a:p>
        </p:txBody>
      </p:sp>
      <p:sp>
        <p:nvSpPr>
          <p:cNvPr id="13" name="Textfeld 8"/>
          <p:cNvSpPr txBox="1"/>
          <p:nvPr/>
        </p:nvSpPr>
        <p:spPr>
          <a:xfrm rot="16200000">
            <a:off x="5270378" y="4491048"/>
            <a:ext cx="3088895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Characteristic curves</a:t>
            </a:r>
          </a:p>
        </p:txBody>
      </p:sp>
      <p:sp>
        <p:nvSpPr>
          <p:cNvPr id="14" name="Textfeld 9"/>
          <p:cNvSpPr txBox="1"/>
          <p:nvPr/>
        </p:nvSpPr>
        <p:spPr>
          <a:xfrm rot="16200000">
            <a:off x="5821869" y="4491047"/>
            <a:ext cx="3088896" cy="461665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Turbine dynamics</a:t>
            </a:r>
            <a:endParaRPr lang="en-US" dirty="0" smtClean="0"/>
          </a:p>
        </p:txBody>
      </p:sp>
      <p:sp>
        <p:nvSpPr>
          <p:cNvPr id="15" name="Textfeld 10"/>
          <p:cNvSpPr txBox="1"/>
          <p:nvPr/>
        </p:nvSpPr>
        <p:spPr>
          <a:xfrm rot="16200000">
            <a:off x="6414332" y="4491048"/>
            <a:ext cx="3088893" cy="461665"/>
          </a:xfrm>
          <a:prstGeom prst="rect">
            <a:avLst/>
          </a:prstGeom>
          <a:solidFill>
            <a:srgbClr val="FF9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External conditions</a:t>
            </a:r>
            <a:endParaRPr lang="en-US" dirty="0" smtClean="0"/>
          </a:p>
        </p:txBody>
      </p:sp>
      <p:sp>
        <p:nvSpPr>
          <p:cNvPr id="16" name="Textfeld 11"/>
          <p:cNvSpPr txBox="1"/>
          <p:nvPr/>
        </p:nvSpPr>
        <p:spPr>
          <a:xfrm rot="16200000">
            <a:off x="7014962" y="4491046"/>
            <a:ext cx="3088895" cy="461665"/>
          </a:xfrm>
          <a:prstGeom prst="rect">
            <a:avLst/>
          </a:prstGeom>
          <a:solidFill>
            <a:srgbClr val="66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Load analysis</a:t>
            </a:r>
            <a:endParaRPr lang="en-US" dirty="0" smtClean="0"/>
          </a:p>
        </p:txBody>
      </p:sp>
      <p:sp>
        <p:nvSpPr>
          <p:cNvPr id="17" name="Textfeld 2"/>
          <p:cNvSpPr txBox="1"/>
          <p:nvPr/>
        </p:nvSpPr>
        <p:spPr>
          <a:xfrm rot="16200000">
            <a:off x="4055626" y="4482083"/>
            <a:ext cx="308889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Main parameters</a:t>
            </a:r>
            <a:endParaRPr lang="en-US" dirty="0" smtClean="0"/>
          </a:p>
        </p:txBody>
      </p:sp>
      <p:sp>
        <p:nvSpPr>
          <p:cNvPr id="18" name="Rectangle 17"/>
          <p:cNvSpPr/>
          <p:nvPr/>
        </p:nvSpPr>
        <p:spPr bwMode="auto">
          <a:xfrm>
            <a:off x="5956737" y="3168470"/>
            <a:ext cx="474679" cy="3097858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61882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Groups</a:t>
            </a:r>
            <a:endParaRPr lang="en-US" dirty="0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028357"/>
              </p:ext>
            </p:extLst>
          </p:nvPr>
        </p:nvGraphicFramePr>
        <p:xfrm>
          <a:off x="573090" y="990600"/>
          <a:ext cx="9178923" cy="40792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534501"/>
                <a:gridCol w="1287929"/>
                <a:gridCol w="2231071"/>
                <a:gridCol w="2925708"/>
                <a:gridCol w="2199714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Student</a:t>
                      </a:r>
                      <a:r>
                        <a:rPr lang="de-DE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Student</a:t>
                      </a:r>
                      <a:r>
                        <a:rPr lang="de-DE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Red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Green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525" marR="9525" marT="9525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Blue</a:t>
                      </a:r>
                      <a:endParaRPr lang="en-US" dirty="0"/>
                    </a:p>
                  </a:txBody>
                  <a:tcPr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Yellow</a:t>
                      </a:r>
                      <a:endParaRPr lang="en-US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Pink</a:t>
                      </a:r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Turquoise</a:t>
                      </a:r>
                      <a:endParaRPr lang="en-US" dirty="0"/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Orange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bg1"/>
                          </a:solidFill>
                        </a:rPr>
                        <a:t>Black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Violett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9525" marR="9525" marT="95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Grey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386146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Blade </a:t>
            </a:r>
            <a:r>
              <a:rPr lang="en-US" dirty="0"/>
              <a:t>design according to </a:t>
            </a:r>
            <a:r>
              <a:rPr lang="en-US" dirty="0" smtClean="0"/>
              <a:t>Betz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NACA </a:t>
            </a:r>
            <a:r>
              <a:rPr lang="de-DE" dirty="0" err="1"/>
              <a:t>p</a:t>
            </a:r>
            <a:r>
              <a:rPr lang="de-DE" dirty="0" err="1" smtClean="0"/>
              <a:t>rofile</a:t>
            </a:r>
            <a:r>
              <a:rPr lang="de-DE" dirty="0" smtClean="0"/>
              <a:t> </a:t>
            </a:r>
            <a:r>
              <a:rPr lang="de-DE" dirty="0" err="1" smtClean="0"/>
              <a:t>series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u="sng" dirty="0" smtClean="0"/>
              <a:t>N</a:t>
            </a:r>
            <a:r>
              <a:rPr lang="en-GB" dirty="0" smtClean="0"/>
              <a:t>ational </a:t>
            </a:r>
            <a:r>
              <a:rPr lang="en-GB" u="sng" dirty="0"/>
              <a:t>A</a:t>
            </a:r>
            <a:r>
              <a:rPr lang="en-GB" dirty="0"/>
              <a:t>dvisory </a:t>
            </a:r>
            <a:r>
              <a:rPr lang="en-GB" u="sng" dirty="0"/>
              <a:t>C</a:t>
            </a:r>
            <a:r>
              <a:rPr lang="en-GB" dirty="0"/>
              <a:t>ommittee for </a:t>
            </a:r>
            <a:r>
              <a:rPr lang="en-GB" u="sng" dirty="0" smtClean="0"/>
              <a:t>A</a:t>
            </a:r>
            <a:r>
              <a:rPr lang="en-GB" dirty="0" smtClean="0"/>
              <a:t>eronautics</a:t>
            </a:r>
          </a:p>
          <a:p>
            <a:endParaRPr lang="en-GB" dirty="0"/>
          </a:p>
          <a:p>
            <a:r>
              <a:rPr lang="en-GB" dirty="0" smtClean="0"/>
              <a:t>Public available blade profile data</a:t>
            </a:r>
          </a:p>
          <a:p>
            <a:endParaRPr lang="en-GB" dirty="0"/>
          </a:p>
          <a:p>
            <a:r>
              <a:rPr lang="en-GB" dirty="0" smtClean="0"/>
              <a:t>Different families of profiles, defined by number of digits</a:t>
            </a:r>
          </a:p>
          <a:p>
            <a:endParaRPr lang="en-GB" dirty="0"/>
          </a:p>
          <a:p>
            <a:r>
              <a:rPr lang="en-GB" dirty="0" smtClean="0"/>
              <a:t>More information can be found in the </a:t>
            </a:r>
            <a:r>
              <a:rPr lang="en-GB" dirty="0" smtClean="0">
                <a:solidFill>
                  <a:srgbClr val="FF0000"/>
                </a:solidFill>
              </a:rPr>
              <a:t>internet</a:t>
            </a:r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41" y="4110362"/>
            <a:ext cx="3256783" cy="15031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85194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Find optimal </a:t>
            </a:r>
            <a:r>
              <a:rPr lang="de-DE" dirty="0" err="1" smtClean="0"/>
              <a:t>lift</a:t>
            </a:r>
            <a:r>
              <a:rPr lang="de-DE" dirty="0" smtClean="0"/>
              <a:t> </a:t>
            </a:r>
            <a:r>
              <a:rPr lang="de-DE" dirty="0" err="1" smtClean="0"/>
              <a:t>coefficent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lift coefficient is defined as maximum of the lift-to-drag ratio</a:t>
            </a:r>
          </a:p>
          <a:p>
            <a:endParaRPr lang="en-US" dirty="0" smtClean="0"/>
          </a:p>
          <a:p>
            <a:r>
              <a:rPr lang="en-US" dirty="0" smtClean="0"/>
              <a:t>Still good lift-to-drag ratio at higher angles of attack</a:t>
            </a:r>
          </a:p>
          <a:p>
            <a:endParaRPr lang="en-US" dirty="0" smtClean="0"/>
          </a:p>
          <a:p>
            <a:r>
              <a:rPr lang="en-US" dirty="0" smtClean="0"/>
              <a:t>Different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p</a:t>
            </a:r>
            <a:r>
              <a:rPr lang="en-US" dirty="0" smtClean="0"/>
              <a:t> can be desired if max. lift-to-drag ratio leads to smaller </a:t>
            </a:r>
            <a:r>
              <a:rPr lang="en-US" dirty="0" err="1"/>
              <a:t>C</a:t>
            </a:r>
            <a:r>
              <a:rPr lang="en-US" baseline="-25000" dirty="0" err="1" smtClean="0"/>
              <a:t>p</a:t>
            </a:r>
            <a:r>
              <a:rPr lang="en-US" dirty="0" err="1" smtClean="0"/>
              <a:t>’s</a:t>
            </a:r>
            <a:endParaRPr lang="en-US" dirty="0" smtClean="0"/>
          </a:p>
          <a:p>
            <a:pPr lvl="1"/>
            <a:r>
              <a:rPr lang="en-US" dirty="0" smtClean="0"/>
              <a:t>Larger </a:t>
            </a:r>
            <a:r>
              <a:rPr lang="en-US" dirty="0" err="1"/>
              <a:t>C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>
                <a:sym typeface="Wingdings" pitchFamily="2" charset="2"/>
              </a:rPr>
              <a:t> smaller blade chord</a:t>
            </a:r>
            <a:endParaRPr lang="en-US" dirty="0" smtClean="0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21424"/>
              </p:ext>
            </p:extLst>
          </p:nvPr>
        </p:nvGraphicFramePr>
        <p:xfrm>
          <a:off x="998289" y="3221375"/>
          <a:ext cx="3839871" cy="1921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Diagram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2329816"/>
              </p:ext>
            </p:extLst>
          </p:nvPr>
        </p:nvGraphicFramePr>
        <p:xfrm>
          <a:off x="5075339" y="3204595"/>
          <a:ext cx="3019337" cy="2090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Gerade Verbindung 6"/>
          <p:cNvCxnSpPr/>
          <p:nvPr/>
        </p:nvCxnSpPr>
        <p:spPr bwMode="auto">
          <a:xfrm>
            <a:off x="5729681" y="3506598"/>
            <a:ext cx="31039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Gerade Verbindung 8"/>
          <p:cNvCxnSpPr/>
          <p:nvPr/>
        </p:nvCxnSpPr>
        <p:spPr bwMode="auto">
          <a:xfrm>
            <a:off x="6040073" y="3506598"/>
            <a:ext cx="0" cy="12499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1097741371"/>
              </p:ext>
            </p:extLst>
          </p:nvPr>
        </p:nvGraphicFramePr>
        <p:xfrm>
          <a:off x="836613" y="5329107"/>
          <a:ext cx="8573550" cy="999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38437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Determination of blade </a:t>
            </a:r>
            <a:r>
              <a:rPr lang="en-GB" dirty="0" err="1" smtClean="0"/>
              <a:t>planform</a:t>
            </a:r>
            <a:r>
              <a:rPr lang="en-GB" dirty="0" smtClean="0"/>
              <a:t> </a:t>
            </a:r>
            <a:r>
              <a:rPr lang="en-GB" dirty="0" smtClean="0"/>
              <a:t>t(r</a:t>
            </a:r>
            <a:r>
              <a:rPr lang="en-GB" dirty="0" smtClean="0"/>
              <a:t>) acc. </a:t>
            </a:r>
            <a:r>
              <a:rPr lang="en-GB" dirty="0"/>
              <a:t>t</a:t>
            </a:r>
            <a:r>
              <a:rPr lang="en-GB" dirty="0" smtClean="0"/>
              <a:t>o Betz, </a:t>
            </a:r>
            <a:br>
              <a:rPr lang="en-GB" dirty="0" smtClean="0"/>
            </a:br>
            <a:r>
              <a:rPr lang="de-DE" dirty="0" smtClean="0"/>
              <a:t>i.e</a:t>
            </a:r>
            <a:r>
              <a:rPr lang="de-DE" dirty="0"/>
              <a:t>. </a:t>
            </a:r>
            <a:r>
              <a:rPr lang="de-DE" dirty="0" err="1" smtClean="0"/>
              <a:t>excluding</a:t>
            </a:r>
            <a:r>
              <a:rPr lang="de-DE" dirty="0" smtClean="0"/>
              <a:t> </a:t>
            </a:r>
            <a:r>
              <a:rPr lang="de-DE" dirty="0" err="1" smtClean="0"/>
              <a:t>wake</a:t>
            </a:r>
            <a:r>
              <a:rPr lang="de-DE" dirty="0" smtClean="0"/>
              <a:t> </a:t>
            </a:r>
            <a:r>
              <a:rPr lang="de-DE" dirty="0" err="1" smtClean="0"/>
              <a:t>rotation</a:t>
            </a:r>
            <a:endParaRPr lang="en-GB" dirty="0" smtClean="0"/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7669" y="1109552"/>
            <a:ext cx="6463763" cy="1649486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1800" dirty="0" smtClean="0"/>
              <a:t>Objective: 	</a:t>
            </a:r>
            <a:r>
              <a:rPr lang="en-GB" sz="1800" i="1" dirty="0" smtClean="0">
                <a:solidFill>
                  <a:srgbClr val="FF0000"/>
                </a:solidFill>
              </a:rPr>
              <a:t>optimum local wind speed reduction</a:t>
            </a:r>
            <a:endParaRPr lang="en-GB" sz="1800" dirty="0" smtClean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r>
              <a:rPr lang="en-GB" sz="1800" dirty="0" smtClean="0"/>
              <a:t>Assumption:	lift &gt;&gt; drag at design point</a:t>
            </a:r>
          </a:p>
          <a:p>
            <a:pPr eaLnBrk="1" hangingPunct="1">
              <a:buFont typeface="Symbol" pitchFamily="18" charset="2"/>
              <a:buChar char="Þ"/>
            </a:pPr>
            <a:endParaRPr lang="en-GB" sz="1800" dirty="0" smtClean="0"/>
          </a:p>
          <a:p>
            <a:pPr eaLnBrk="1" hangingPunct="1">
              <a:buFont typeface="Symbol" pitchFamily="18" charset="2"/>
              <a:buChar char="Þ"/>
            </a:pPr>
            <a:r>
              <a:rPr lang="en-GB" sz="1800" dirty="0" smtClean="0"/>
              <a:t>power from blade element (BE) theory = max. power </a:t>
            </a:r>
          </a:p>
          <a:p>
            <a:pPr eaLnBrk="1" hangingPunct="1">
              <a:buNone/>
              <a:tabLst>
                <a:tab pos="4219575" algn="l"/>
              </a:tabLst>
            </a:pPr>
            <a:r>
              <a:rPr lang="en-GB" sz="1800" dirty="0" smtClean="0"/>
              <a:t>		(Betz)</a:t>
            </a:r>
          </a:p>
        </p:txBody>
      </p:sp>
      <p:grpSp>
        <p:nvGrpSpPr>
          <p:cNvPr id="120" name="Gruppieren 95"/>
          <p:cNvGrpSpPr/>
          <p:nvPr/>
        </p:nvGrpSpPr>
        <p:grpSpPr>
          <a:xfrm>
            <a:off x="887392" y="4640384"/>
            <a:ext cx="1883909" cy="1421764"/>
            <a:chOff x="1636712" y="2711930"/>
            <a:chExt cx="2036769" cy="1628214"/>
          </a:xfrm>
        </p:grpSpPr>
        <p:grpSp>
          <p:nvGrpSpPr>
            <p:cNvPr id="121" name="Gruppieren 22"/>
            <p:cNvGrpSpPr>
              <a:grpSpLocks/>
            </p:cNvGrpSpPr>
            <p:nvPr/>
          </p:nvGrpSpPr>
          <p:grpSpPr bwMode="auto">
            <a:xfrm rot="20363587">
              <a:off x="1636712" y="2711930"/>
              <a:ext cx="2036769" cy="1628214"/>
              <a:chOff x="6485627" y="747170"/>
              <a:chExt cx="2037552" cy="1627611"/>
            </a:xfrm>
          </p:grpSpPr>
          <p:grpSp>
            <p:nvGrpSpPr>
              <p:cNvPr id="126" name="Gruppieren 125"/>
              <p:cNvGrpSpPr>
                <a:grpSpLocks/>
              </p:cNvGrpSpPr>
              <p:nvPr/>
            </p:nvGrpSpPr>
            <p:grpSpPr bwMode="auto">
              <a:xfrm rot="1359865">
                <a:off x="6485627" y="747170"/>
                <a:ext cx="2037552" cy="1370655"/>
                <a:chOff x="5562602" y="2904674"/>
                <a:chExt cx="3484573" cy="2616325"/>
              </a:xfrm>
            </p:grpSpPr>
            <p:sp>
              <p:nvSpPr>
                <p:cNvPr id="128" name="AutoShape 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7196150" y="2904674"/>
                  <a:ext cx="244475" cy="1692275"/>
                </a:xfrm>
                <a:custGeom>
                  <a:avLst/>
                  <a:gdLst>
                    <a:gd name="T0" fmla="*/ 310159616 w 21600"/>
                    <a:gd name="T1" fmla="*/ 2147483647 h 21600"/>
                    <a:gd name="T2" fmla="*/ 177232947 w 21600"/>
                    <a:gd name="T3" fmla="*/ 2147483647 h 21600"/>
                    <a:gd name="T4" fmla="*/ 44307965 w 21600"/>
                    <a:gd name="T5" fmla="*/ 2147483647 h 21600"/>
                    <a:gd name="T6" fmla="*/ 177232947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0 h 21600"/>
                    <a:gd name="T14" fmla="*/ 17100 w 21600"/>
                    <a:gd name="T15" fmla="*/ 171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29" name="AutoShape 10"/>
                <p:cNvSpPr>
                  <a:spLocks noChangeAspect="1" noChangeArrowheads="1"/>
                </p:cNvSpPr>
                <p:nvPr/>
              </p:nvSpPr>
              <p:spPr bwMode="auto">
                <a:xfrm rot="14400000" flipH="1" flipV="1">
                  <a:off x="6288089" y="4552626"/>
                  <a:ext cx="242886" cy="1693860"/>
                </a:xfrm>
                <a:custGeom>
                  <a:avLst/>
                  <a:gdLst>
                    <a:gd name="T0" fmla="*/ 302178576 w 21600"/>
                    <a:gd name="T1" fmla="*/ 2147483647 h 21600"/>
                    <a:gd name="T2" fmla="*/ 172674288 w 21600"/>
                    <a:gd name="T3" fmla="*/ 2147483647 h 21600"/>
                    <a:gd name="T4" fmla="*/ 43168505 w 21600"/>
                    <a:gd name="T5" fmla="*/ 2147483647 h 21600"/>
                    <a:gd name="T6" fmla="*/ 172674288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0 h 21600"/>
                    <a:gd name="T14" fmla="*/ 17100 w 21600"/>
                    <a:gd name="T15" fmla="*/ 171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30" name="AutoShape 11"/>
                <p:cNvSpPr>
                  <a:spLocks noChangeAspect="1" noChangeArrowheads="1"/>
                </p:cNvSpPr>
                <p:nvPr/>
              </p:nvSpPr>
              <p:spPr bwMode="auto">
                <a:xfrm rot="7200000" flipV="1">
                  <a:off x="8078006" y="4527893"/>
                  <a:ext cx="244475" cy="1693863"/>
                </a:xfrm>
                <a:custGeom>
                  <a:avLst/>
                  <a:gdLst>
                    <a:gd name="T0" fmla="*/ 310159616 w 21600"/>
                    <a:gd name="T1" fmla="*/ 2147483647 h 21600"/>
                    <a:gd name="T2" fmla="*/ 177232947 w 21600"/>
                    <a:gd name="T3" fmla="*/ 2147483647 h 21600"/>
                    <a:gd name="T4" fmla="*/ 44307965 w 21600"/>
                    <a:gd name="T5" fmla="*/ 2147483647 h 21600"/>
                    <a:gd name="T6" fmla="*/ 177232947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00 h 21600"/>
                    <a:gd name="T14" fmla="*/ 17100 w 21600"/>
                    <a:gd name="T15" fmla="*/ 171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3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7145350" y="4658859"/>
                  <a:ext cx="328612" cy="32702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/>
                </a:p>
              </p:txBody>
            </p:sp>
            <p:sp>
              <p:nvSpPr>
                <p:cNvPr id="132" name="Rectangl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7261237" y="4596949"/>
                  <a:ext cx="98425" cy="650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/>
                </a:p>
              </p:txBody>
            </p:sp>
            <p:sp>
              <p:nvSpPr>
                <p:cNvPr id="133" name="Rectangle 21"/>
                <p:cNvSpPr>
                  <a:spLocks noChangeAspect="1" noChangeArrowheads="1"/>
                </p:cNvSpPr>
                <p:nvPr/>
              </p:nvSpPr>
              <p:spPr bwMode="auto">
                <a:xfrm rot="7200000">
                  <a:off x="7417606" y="4886668"/>
                  <a:ext cx="98425" cy="6508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/>
                </a:p>
              </p:txBody>
            </p:sp>
            <p:sp>
              <p:nvSpPr>
                <p:cNvPr id="134" name="Rectangle 22"/>
                <p:cNvSpPr>
                  <a:spLocks noChangeAspect="1" noChangeArrowheads="1"/>
                </p:cNvSpPr>
                <p:nvPr/>
              </p:nvSpPr>
              <p:spPr bwMode="auto">
                <a:xfrm rot="14400000" flipH="1">
                  <a:off x="7112806" y="4905718"/>
                  <a:ext cx="98425" cy="6508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lang="en-US"/>
                </a:p>
              </p:txBody>
            </p:sp>
          </p:grpSp>
          <p:sp>
            <p:nvSpPr>
              <p:cNvPr id="127" name="Rad 126"/>
              <p:cNvSpPr/>
              <p:nvPr/>
            </p:nvSpPr>
            <p:spPr bwMode="auto">
              <a:xfrm>
                <a:off x="6756222" y="1096319"/>
                <a:ext cx="1352176" cy="1278462"/>
              </a:xfrm>
              <a:prstGeom prst="donut">
                <a:avLst>
                  <a:gd name="adj" fmla="val 12303"/>
                </a:avLst>
              </a:prstGeom>
              <a:solidFill>
                <a:schemeClr val="accent2">
                  <a:lumMod val="75000"/>
                  <a:alpha val="56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chemeClr val="accent2"/>
                  </a:solidFill>
                  <a:latin typeface="Arial" charset="0"/>
                  <a:ea typeface="ヒラギノ角ゴ Pro W3" charset="-128"/>
                  <a:cs typeface="+mn-cs"/>
                </a:endParaRPr>
              </a:p>
            </p:txBody>
          </p:sp>
        </p:grpSp>
        <p:cxnSp>
          <p:nvCxnSpPr>
            <p:cNvPr id="122" name="Gerade Verbindung mit Pfeil 121"/>
            <p:cNvCxnSpPr/>
            <p:nvPr/>
          </p:nvCxnSpPr>
          <p:spPr bwMode="auto">
            <a:xfrm flipH="1">
              <a:off x="3171825" y="3143250"/>
              <a:ext cx="142875" cy="1444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3" name="Gerade Verbindung mit Pfeil 122"/>
            <p:cNvCxnSpPr>
              <a:endCxn id="131" idx="7"/>
            </p:cNvCxnSpPr>
            <p:nvPr/>
          </p:nvCxnSpPr>
          <p:spPr bwMode="auto">
            <a:xfrm flipH="1">
              <a:off x="2671211" y="3362325"/>
              <a:ext cx="376790" cy="30463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24" name="Rechteck 123"/>
            <p:cNvSpPr/>
            <p:nvPr/>
          </p:nvSpPr>
          <p:spPr>
            <a:xfrm>
              <a:off x="3250452" y="2918380"/>
              <a:ext cx="34336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400" dirty="0" err="1" smtClean="0"/>
                <a:t>dr</a:t>
              </a:r>
              <a:endParaRPr lang="en-GB" sz="1400" dirty="0"/>
            </a:p>
          </p:txBody>
        </p:sp>
        <p:sp>
          <p:nvSpPr>
            <p:cNvPr id="125" name="Rechteck 124"/>
            <p:cNvSpPr/>
            <p:nvPr/>
          </p:nvSpPr>
          <p:spPr>
            <a:xfrm>
              <a:off x="2804023" y="3443198"/>
              <a:ext cx="2439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400" dirty="0" smtClean="0"/>
                <a:t>r</a:t>
              </a:r>
              <a:endParaRPr lang="en-GB" sz="1400" dirty="0"/>
            </a:p>
          </p:txBody>
        </p:sp>
      </p:grpSp>
      <p:grpSp>
        <p:nvGrpSpPr>
          <p:cNvPr id="145" name="Gruppieren 144"/>
          <p:cNvGrpSpPr/>
          <p:nvPr/>
        </p:nvGrpSpPr>
        <p:grpSpPr>
          <a:xfrm>
            <a:off x="4947151" y="1653115"/>
            <a:ext cx="4937322" cy="4318386"/>
            <a:chOff x="4921053" y="1853816"/>
            <a:chExt cx="4937322" cy="4318386"/>
          </a:xfrm>
        </p:grpSpPr>
        <p:sp>
          <p:nvSpPr>
            <p:cNvPr id="137" name="Freeform 17"/>
            <p:cNvSpPr>
              <a:spLocks noChangeAspect="1"/>
            </p:cNvSpPr>
            <p:nvPr/>
          </p:nvSpPr>
          <p:spPr bwMode="auto">
            <a:xfrm rot="5126668">
              <a:off x="6942484" y="2366826"/>
              <a:ext cx="585742" cy="829816"/>
            </a:xfrm>
            <a:custGeom>
              <a:avLst/>
              <a:gdLst>
                <a:gd name="T0" fmla="*/ 228600 w 144"/>
                <a:gd name="T1" fmla="*/ 0 h 256"/>
                <a:gd name="T2" fmla="*/ 0 w 144"/>
                <a:gd name="T3" fmla="*/ 406400 h 256"/>
                <a:gd name="T4" fmla="*/ 0 60000 65536"/>
                <a:gd name="T5" fmla="*/ 0 60000 65536"/>
                <a:gd name="T6" fmla="*/ 0 w 144"/>
                <a:gd name="T7" fmla="*/ 0 h 256"/>
                <a:gd name="T8" fmla="*/ 144 w 144"/>
                <a:gd name="T9" fmla="*/ 256 h 25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4" h="256">
                  <a:moveTo>
                    <a:pt x="144" y="0"/>
                  </a:moveTo>
                  <a:lnTo>
                    <a:pt x="0" y="256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 type="stealth" w="med" len="med"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endParaRPr lang="de-DE" sz="1800"/>
            </a:p>
          </p:txBody>
        </p:sp>
        <p:grpSp>
          <p:nvGrpSpPr>
            <p:cNvPr id="141" name="Gruppieren 140"/>
            <p:cNvGrpSpPr/>
            <p:nvPr/>
          </p:nvGrpSpPr>
          <p:grpSpPr>
            <a:xfrm>
              <a:off x="4921053" y="1853816"/>
              <a:ext cx="4937322" cy="4318386"/>
              <a:chOff x="4616253" y="1701416"/>
              <a:chExt cx="4937322" cy="4318386"/>
            </a:xfrm>
          </p:grpSpPr>
          <p:grpSp>
            <p:nvGrpSpPr>
              <p:cNvPr id="136" name="Gruppieren 135"/>
              <p:cNvGrpSpPr/>
              <p:nvPr/>
            </p:nvGrpSpPr>
            <p:grpSpPr>
              <a:xfrm>
                <a:off x="4616253" y="1701416"/>
                <a:ext cx="4937322" cy="4318386"/>
                <a:chOff x="4616253" y="1701416"/>
                <a:chExt cx="4937322" cy="4318386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4616253" y="2386014"/>
                  <a:ext cx="4937322" cy="3633788"/>
                  <a:chOff x="4530528" y="833439"/>
                  <a:chExt cx="4937322" cy="3633788"/>
                </a:xfrm>
              </p:grpSpPr>
              <p:grpSp>
                <p:nvGrpSpPr>
                  <p:cNvPr id="63" name="Gruppieren 62"/>
                  <p:cNvGrpSpPr/>
                  <p:nvPr/>
                </p:nvGrpSpPr>
                <p:grpSpPr>
                  <a:xfrm>
                    <a:off x="4530528" y="833439"/>
                    <a:ext cx="4424841" cy="3633788"/>
                    <a:chOff x="3911600" y="2886077"/>
                    <a:chExt cx="4424841" cy="3633788"/>
                  </a:xfrm>
                </p:grpSpPr>
                <p:sp>
                  <p:nvSpPr>
                    <p:cNvPr id="50" name="Text Box 13"/>
                    <p:cNvSpPr txBox="1">
                      <a:spLocks noChangeAspect="1" noChangeArrowheads="1"/>
                    </p:cNvSpPr>
                    <p:nvPr/>
                  </p:nvSpPr>
                  <p:spPr bwMode="auto">
                    <a:xfrm rot="1911114">
                      <a:off x="5980113" y="5060922"/>
                      <a:ext cx="1544637" cy="70173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noFill/>
                      <a:miter lim="800000"/>
                      <a:headEnd type="none" w="sm" len="sm"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>
                        <a:spcBef>
                          <a:spcPct val="20000"/>
                        </a:spcBef>
                      </a:pPr>
                      <a:r>
                        <a:rPr lang="en-GB" sz="1800" b="1" i="1" dirty="0">
                          <a:sym typeface="Greek Symbols" pitchFamily="18" charset="2"/>
                        </a:rPr>
                        <a:t>thrust </a:t>
                      </a:r>
                    </a:p>
                    <a:p>
                      <a:pPr eaLnBrk="0" hangingPunct="0">
                        <a:spcBef>
                          <a:spcPct val="20000"/>
                        </a:spcBef>
                      </a:pPr>
                      <a:r>
                        <a:rPr lang="en-GB" sz="1800" b="1" i="1" dirty="0">
                          <a:sym typeface="Greek Symbols" pitchFamily="18" charset="2"/>
                        </a:rPr>
                        <a:t>(at blade)</a:t>
                      </a:r>
                      <a:endParaRPr lang="en-GB" sz="1800" dirty="0"/>
                    </a:p>
                  </p:txBody>
                </p:sp>
                <p:sp>
                  <p:nvSpPr>
                    <p:cNvPr id="54" name="Freeform 1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7195413" y="4326941"/>
                      <a:ext cx="518876" cy="922446"/>
                    </a:xfrm>
                    <a:custGeom>
                      <a:avLst/>
                      <a:gdLst>
                        <a:gd name="T0" fmla="*/ 228600 w 144"/>
                        <a:gd name="T1" fmla="*/ 0 h 256"/>
                        <a:gd name="T2" fmla="*/ 0 w 144"/>
                        <a:gd name="T3" fmla="*/ 406400 h 256"/>
                        <a:gd name="T4" fmla="*/ 0 60000 65536"/>
                        <a:gd name="T5" fmla="*/ 0 60000 65536"/>
                        <a:gd name="T6" fmla="*/ 0 w 144"/>
                        <a:gd name="T7" fmla="*/ 0 h 256"/>
                        <a:gd name="T8" fmla="*/ 144 w 144"/>
                        <a:gd name="T9" fmla="*/ 256 h 256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T6" t="T7" r="T8" b="T9"/>
                      <a:pathLst>
                        <a:path w="144" h="256">
                          <a:moveTo>
                            <a:pt x="144" y="0"/>
                          </a:moveTo>
                          <a:lnTo>
                            <a:pt x="0" y="256"/>
                          </a:lnTo>
                        </a:path>
                      </a:pathLst>
                    </a:custGeom>
                    <a:noFill/>
                    <a:ln w="57150">
                      <a:solidFill>
                        <a:srgbClr val="008CFF"/>
                      </a:solidFill>
                      <a:round/>
                      <a:headEnd type="stealth" w="med" len="med"/>
                      <a:tailEnd/>
                    </a:ln>
                  </p:spPr>
                  <p:txBody>
                    <a:bodyPr wrap="none" anchor="ctr"/>
                    <a:lstStyle/>
                    <a:p>
                      <a:pPr algn="ctr" eaLnBrk="0" hangingPunct="0">
                        <a:spcBef>
                          <a:spcPct val="50000"/>
                        </a:spcBef>
                      </a:pPr>
                      <a:endParaRPr lang="de-DE" sz="1800"/>
                    </a:p>
                  </p:txBody>
                </p:sp>
                <p:sp>
                  <p:nvSpPr>
                    <p:cNvPr id="55" name="Text Box 18"/>
                    <p:cNvSpPr txBox="1">
                      <a:spLocks noChangeAspect="1" noChangeArrowheads="1"/>
                    </p:cNvSpPr>
                    <p:nvPr/>
                  </p:nvSpPr>
                  <p:spPr bwMode="auto">
                    <a:xfrm rot="18111114">
                      <a:off x="7206571" y="4601986"/>
                      <a:ext cx="1613410" cy="64633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noFill/>
                      <a:miter lim="800000"/>
                      <a:headEnd type="none" w="sm" len="sm"/>
                      <a:tailEnd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eaLnBrk="0" hangingPunct="0"/>
                      <a:r>
                        <a:rPr lang="en-GB" sz="1800" b="1" dirty="0" smtClean="0">
                          <a:solidFill>
                            <a:srgbClr val="008CFF"/>
                          </a:solidFill>
                        </a:rPr>
                        <a:t>peripheral </a:t>
                      </a:r>
                      <a:endParaRPr lang="en-GB" sz="1800" b="1" dirty="0">
                        <a:solidFill>
                          <a:srgbClr val="008CFF"/>
                        </a:solidFill>
                      </a:endParaRPr>
                    </a:p>
                    <a:p>
                      <a:pPr eaLnBrk="0" hangingPunct="0"/>
                      <a:r>
                        <a:rPr lang="en-GB" sz="1800" b="1" dirty="0" smtClean="0">
                          <a:solidFill>
                            <a:srgbClr val="008CFF"/>
                          </a:solidFill>
                        </a:rPr>
                        <a:t>force</a:t>
                      </a:r>
                      <a:endParaRPr lang="en-GB" sz="1800" b="1" dirty="0">
                        <a:solidFill>
                          <a:srgbClr val="008CFF"/>
                        </a:solidFill>
                      </a:endParaRPr>
                    </a:p>
                  </p:txBody>
                </p:sp>
                <p:sp>
                  <p:nvSpPr>
                    <p:cNvPr id="56" name="Freeform 20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575300" y="4387850"/>
                      <a:ext cx="638175" cy="1714500"/>
                    </a:xfrm>
                    <a:custGeom>
                      <a:avLst/>
                      <a:gdLst>
                        <a:gd name="T0" fmla="*/ 31750 w 402"/>
                        <a:gd name="T1" fmla="*/ 1714500 h 1080"/>
                        <a:gd name="T2" fmla="*/ 82550 w 402"/>
                        <a:gd name="T3" fmla="*/ 1257300 h 1080"/>
                        <a:gd name="T4" fmla="*/ 95250 w 402"/>
                        <a:gd name="T5" fmla="*/ 927100 h 1080"/>
                        <a:gd name="T6" fmla="*/ 44450 w 402"/>
                        <a:gd name="T7" fmla="*/ 406400 h 1080"/>
                        <a:gd name="T8" fmla="*/ 222250 w 402"/>
                        <a:gd name="T9" fmla="*/ 77788 h 1080"/>
                        <a:gd name="T10" fmla="*/ 433388 w 402"/>
                        <a:gd name="T11" fmla="*/ 17463 h 1080"/>
                        <a:gd name="T12" fmla="*/ 590550 w 402"/>
                        <a:gd name="T13" fmla="*/ 177800 h 1080"/>
                        <a:gd name="T14" fmla="*/ 635000 w 402"/>
                        <a:gd name="T15" fmla="*/ 469900 h 1080"/>
                        <a:gd name="T16" fmla="*/ 571500 w 402"/>
                        <a:gd name="T17" fmla="*/ 825500 h 1080"/>
                        <a:gd name="T18" fmla="*/ 311150 w 402"/>
                        <a:gd name="T19" fmla="*/ 1308100 h 1080"/>
                        <a:gd name="T20" fmla="*/ 31750 w 402"/>
                        <a:gd name="T21" fmla="*/ 1714500 h 1080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402"/>
                        <a:gd name="T34" fmla="*/ 0 h 1080"/>
                        <a:gd name="T35" fmla="*/ 402 w 402"/>
                        <a:gd name="T36" fmla="*/ 1080 h 1080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402" h="1080">
                          <a:moveTo>
                            <a:pt x="20" y="1080"/>
                          </a:moveTo>
                          <a:cubicBezTo>
                            <a:pt x="0" y="1075"/>
                            <a:pt x="45" y="875"/>
                            <a:pt x="52" y="792"/>
                          </a:cubicBezTo>
                          <a:cubicBezTo>
                            <a:pt x="59" y="709"/>
                            <a:pt x="64" y="673"/>
                            <a:pt x="60" y="584"/>
                          </a:cubicBezTo>
                          <a:cubicBezTo>
                            <a:pt x="56" y="495"/>
                            <a:pt x="15" y="345"/>
                            <a:pt x="28" y="256"/>
                          </a:cubicBezTo>
                          <a:cubicBezTo>
                            <a:pt x="41" y="167"/>
                            <a:pt x="99" y="90"/>
                            <a:pt x="140" y="49"/>
                          </a:cubicBezTo>
                          <a:cubicBezTo>
                            <a:pt x="181" y="8"/>
                            <a:pt x="234" y="0"/>
                            <a:pt x="273" y="11"/>
                          </a:cubicBezTo>
                          <a:cubicBezTo>
                            <a:pt x="312" y="22"/>
                            <a:pt x="351" y="64"/>
                            <a:pt x="372" y="112"/>
                          </a:cubicBezTo>
                          <a:cubicBezTo>
                            <a:pt x="393" y="160"/>
                            <a:pt x="402" y="228"/>
                            <a:pt x="400" y="296"/>
                          </a:cubicBezTo>
                          <a:cubicBezTo>
                            <a:pt x="398" y="364"/>
                            <a:pt x="394" y="432"/>
                            <a:pt x="360" y="520"/>
                          </a:cubicBezTo>
                          <a:cubicBezTo>
                            <a:pt x="326" y="608"/>
                            <a:pt x="253" y="731"/>
                            <a:pt x="196" y="824"/>
                          </a:cubicBezTo>
                          <a:cubicBezTo>
                            <a:pt x="139" y="917"/>
                            <a:pt x="57" y="1027"/>
                            <a:pt x="20" y="1080"/>
                          </a:cubicBezTo>
                          <a:close/>
                        </a:path>
                      </a:pathLst>
                    </a:custGeom>
                    <a:solidFill>
                      <a:srgbClr val="CCFFFF"/>
                    </a:solidFill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 eaLnBrk="0" hangingPunct="0">
                        <a:spcBef>
                          <a:spcPct val="50000"/>
                        </a:spcBef>
                      </a:pPr>
                      <a:endParaRPr lang="de-DE" sz="1800"/>
                    </a:p>
                  </p:txBody>
                </p:sp>
                <p:sp>
                  <p:nvSpPr>
                    <p:cNvPr id="57" name="Line 21"/>
                    <p:cNvSpPr>
                      <a:spLocks noChangeAspect="1" noChangeShapeType="1"/>
                    </p:cNvSpPr>
                    <p:nvPr/>
                  </p:nvSpPr>
                  <p:spPr bwMode="auto">
                    <a:xfrm flipH="1">
                      <a:off x="4852290" y="2886077"/>
                      <a:ext cx="2033072" cy="3500436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8" name="Text Box 22"/>
                    <p:cNvSpPr txBox="1">
                      <a:spLocks noChangeAspect="1" noChangeArrowheads="1"/>
                    </p:cNvSpPr>
                    <p:nvPr/>
                  </p:nvSpPr>
                  <p:spPr bwMode="auto">
                    <a:xfrm rot="17944095">
                      <a:off x="3977009" y="5496999"/>
                      <a:ext cx="1676400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noFill/>
                      <a:miter lim="800000"/>
                      <a:headEnd type="none" w="sm" len="sm"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</a:pPr>
                      <a:r>
                        <a:rPr lang="en-GB" sz="1800" b="1" i="1" dirty="0">
                          <a:sym typeface="Greek Symbols" pitchFamily="18" charset="2"/>
                        </a:rPr>
                        <a:t>rotor plane</a:t>
                      </a:r>
                      <a:endParaRPr lang="en-GB" sz="1800" dirty="0"/>
                    </a:p>
                  </p:txBody>
                </p:sp>
                <p:sp>
                  <p:nvSpPr>
                    <p:cNvPr id="60" name="Line 24"/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4389438" y="4044952"/>
                      <a:ext cx="2881312" cy="1655763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  <a:prstDash val="lgDashDot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62" name="Text Box 26"/>
                    <p:cNvSpPr txBox="1">
                      <a:spLocks noChangeAspect="1" noChangeArrowheads="1"/>
                    </p:cNvSpPr>
                    <p:nvPr/>
                  </p:nvSpPr>
                  <p:spPr bwMode="auto">
                    <a:xfrm rot="1716594">
                      <a:off x="3911600" y="3795196"/>
                      <a:ext cx="1676400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noFill/>
                      <a:miter lim="800000"/>
                      <a:headEnd type="none" w="sm" len="sm"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</a:pPr>
                      <a:r>
                        <a:rPr lang="en-GB" sz="1800" b="1" i="1" dirty="0">
                          <a:solidFill>
                            <a:srgbClr val="FF0000"/>
                          </a:solidFill>
                          <a:sym typeface="Greek Symbols" pitchFamily="18" charset="2"/>
                        </a:rPr>
                        <a:t>rotor axis</a:t>
                      </a:r>
                      <a:endParaRPr lang="en-GB" sz="1800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sp>
                <p:nvSpPr>
                  <p:cNvPr id="97" name="Freeform 16"/>
                  <p:cNvSpPr>
                    <a:spLocks noChangeAspect="1"/>
                  </p:cNvSpPr>
                  <p:nvPr/>
                </p:nvSpPr>
                <p:spPr bwMode="auto">
                  <a:xfrm>
                    <a:off x="6619678" y="2422525"/>
                    <a:ext cx="1264147" cy="829310"/>
                  </a:xfrm>
                  <a:custGeom>
                    <a:avLst/>
                    <a:gdLst>
                      <a:gd name="T0" fmla="*/ 1498600 w 944"/>
                      <a:gd name="T1" fmla="*/ 889000 h 560"/>
                      <a:gd name="T2" fmla="*/ 0 w 944"/>
                      <a:gd name="T3" fmla="*/ 0 h 560"/>
                      <a:gd name="T4" fmla="*/ 0 60000 65536"/>
                      <a:gd name="T5" fmla="*/ 0 60000 65536"/>
                      <a:gd name="T6" fmla="*/ 0 w 944"/>
                      <a:gd name="T7" fmla="*/ 0 h 560"/>
                      <a:gd name="T8" fmla="*/ 944 w 944"/>
                      <a:gd name="T9" fmla="*/ 560 h 560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944" h="560">
                        <a:moveTo>
                          <a:pt x="944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  <a:round/>
                    <a:headEnd type="stealth" w="med" len="med"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lang="de-DE" sz="1800"/>
                  </a:p>
                </p:txBody>
              </p:sp>
              <p:sp>
                <p:nvSpPr>
                  <p:cNvPr id="101" name="Text Box 22"/>
                  <p:cNvSpPr txBox="1">
                    <a:spLocks noChangeAspect="1" noChangeArrowheads="1"/>
                  </p:cNvSpPr>
                  <p:nvPr/>
                </p:nvSpPr>
                <p:spPr bwMode="auto">
                  <a:xfrm rot="4797871">
                    <a:off x="5436779" y="1338813"/>
                    <a:ext cx="1333003" cy="64633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  <a:miter lim="800000"/>
                    <a:headEnd type="none" w="sm" len="sm"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eaLnBrk="0" hangingPunct="0">
                      <a:spcBef>
                        <a:spcPct val="50000"/>
                      </a:spcBef>
                    </a:pPr>
                    <a:r>
                      <a:rPr lang="en-GB" sz="1800" b="1" i="1" dirty="0" smtClean="0">
                        <a:solidFill>
                          <a:srgbClr val="FF9900"/>
                        </a:solidFill>
                        <a:sym typeface="Greek Symbols" pitchFamily="18" charset="2"/>
                      </a:rPr>
                      <a:t>Relative speed, </a:t>
                    </a:r>
                    <a:r>
                      <a:rPr lang="en-GB" sz="1800" b="1" i="1" dirty="0" err="1" smtClean="0">
                        <a:solidFill>
                          <a:srgbClr val="FF9900"/>
                        </a:solidFill>
                        <a:sym typeface="Greek Symbols" pitchFamily="18" charset="2"/>
                      </a:rPr>
                      <a:t>V</a:t>
                    </a:r>
                    <a:r>
                      <a:rPr lang="en-GB" sz="1800" b="1" i="1" baseline="-25000" dirty="0" err="1" smtClean="0">
                        <a:solidFill>
                          <a:srgbClr val="FF9900"/>
                        </a:solidFill>
                        <a:sym typeface="Greek Symbols" pitchFamily="18" charset="2"/>
                      </a:rPr>
                      <a:t>rel</a:t>
                    </a:r>
                    <a:endParaRPr lang="en-GB" sz="1800" baseline="-25000" dirty="0">
                      <a:solidFill>
                        <a:srgbClr val="FF9900"/>
                      </a:solidFill>
                    </a:endParaRPr>
                  </a:p>
                </p:txBody>
              </p:sp>
              <p:cxnSp>
                <p:nvCxnSpPr>
                  <p:cNvPr id="104" name="Gerade Verbindung mit Pfeil 103"/>
                  <p:cNvCxnSpPr/>
                  <p:nvPr/>
                </p:nvCxnSpPr>
                <p:spPr bwMode="auto">
                  <a:xfrm flipH="1">
                    <a:off x="7049470" y="1439339"/>
                    <a:ext cx="1283747" cy="110156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02" name="Text Box 13"/>
                  <p:cNvSpPr txBox="1">
                    <a:spLocks noChangeAspect="1" noChangeArrowheads="1"/>
                  </p:cNvSpPr>
                  <p:nvPr/>
                </p:nvSpPr>
                <p:spPr bwMode="auto">
                  <a:xfrm>
                    <a:off x="8364012" y="1061223"/>
                    <a:ext cx="1103838" cy="64633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  <a:miter lim="800000"/>
                    <a:headEnd type="none" w="sm" len="sm"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eaLnBrk="0" hangingPunct="0">
                      <a:spcBef>
                        <a:spcPct val="20000"/>
                      </a:spcBef>
                    </a:pPr>
                    <a:r>
                      <a:rPr lang="en-GB" sz="1800" b="1" i="1" dirty="0" smtClean="0">
                        <a:sym typeface="Greek Symbols" pitchFamily="18" charset="2"/>
                      </a:rPr>
                      <a:t>inflow angle, </a:t>
                    </a:r>
                    <a:r>
                      <a:rPr lang="en-GB" sz="1800" b="1" i="1" dirty="0" smtClean="0">
                        <a:latin typeface="Symbol" pitchFamily="18" charset="2"/>
                        <a:sym typeface="Greek Symbols" pitchFamily="18" charset="2"/>
                      </a:rPr>
                      <a:t>a</a:t>
                    </a:r>
                    <a:endParaRPr lang="en-GB" sz="1800" b="1" i="1" dirty="0">
                      <a:latin typeface="Symbol" pitchFamily="18" charset="2"/>
                      <a:sym typeface="Greek Symbols" pitchFamily="18" charset="2"/>
                    </a:endParaRPr>
                  </a:p>
                </p:txBody>
              </p:sp>
              <p:sp>
                <p:nvSpPr>
                  <p:cNvPr id="108" name="Text Box 15"/>
                  <p:cNvSpPr txBox="1">
                    <a:spLocks noChangeAspect="1" noChangeArrowheads="1"/>
                  </p:cNvSpPr>
                  <p:nvPr/>
                </p:nvSpPr>
                <p:spPr bwMode="auto">
                  <a:xfrm rot="21274156">
                    <a:off x="7540765" y="1934545"/>
                    <a:ext cx="1019886" cy="369332"/>
                  </a:xfrm>
                  <a:prstGeom prst="rect">
                    <a:avLst/>
                  </a:prstGeom>
                  <a:noFill/>
                  <a:ln w="28575">
                    <a:noFill/>
                    <a:miter lim="800000"/>
                    <a:headEnd type="none" w="sm" len="sm"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eaLnBrk="0" hangingPunct="0"/>
                    <a:r>
                      <a:rPr lang="en-GB" sz="1800" b="1" i="1" dirty="0">
                        <a:solidFill>
                          <a:srgbClr val="33CC33"/>
                        </a:solidFill>
                        <a:sym typeface="Greek Symbols" pitchFamily="18" charset="2"/>
                      </a:rPr>
                      <a:t>lift</a:t>
                    </a:r>
                    <a:endParaRPr lang="en-GB" sz="1800" dirty="0">
                      <a:solidFill>
                        <a:srgbClr val="33CC33"/>
                      </a:solidFill>
                    </a:endParaRPr>
                  </a:p>
                </p:txBody>
              </p:sp>
              <p:sp>
                <p:nvSpPr>
                  <p:cNvPr id="111" name="Gleichschenkliges Dreieck 110"/>
                  <p:cNvSpPr/>
                  <p:nvPr/>
                </p:nvSpPr>
                <p:spPr bwMode="auto">
                  <a:xfrm rot="11244382">
                    <a:off x="6528345" y="1993949"/>
                    <a:ext cx="271776" cy="348857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800" b="0" i="0" u="none" strike="noStrike" cap="none" normalizeH="0" baseline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110" name="Freeform 14"/>
                  <p:cNvSpPr>
                    <a:spLocks noChangeAspect="1"/>
                  </p:cNvSpPr>
                  <p:nvPr/>
                </p:nvSpPr>
                <p:spPr bwMode="auto">
                  <a:xfrm rot="20814666">
                    <a:off x="6638728" y="2217737"/>
                    <a:ext cx="1774825" cy="193675"/>
                  </a:xfrm>
                  <a:custGeom>
                    <a:avLst/>
                    <a:gdLst>
                      <a:gd name="T0" fmla="*/ 1774825 w 1118"/>
                      <a:gd name="T1" fmla="*/ 193675 h 122"/>
                      <a:gd name="T2" fmla="*/ 0 w 1118"/>
                      <a:gd name="T3" fmla="*/ 0 h 122"/>
                      <a:gd name="T4" fmla="*/ 0 60000 65536"/>
                      <a:gd name="T5" fmla="*/ 0 60000 65536"/>
                      <a:gd name="T6" fmla="*/ 0 w 1118"/>
                      <a:gd name="T7" fmla="*/ 0 h 122"/>
                      <a:gd name="T8" fmla="*/ 1118 w 1118"/>
                      <a:gd name="T9" fmla="*/ 122 h 122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118" h="122">
                        <a:moveTo>
                          <a:pt x="1118" y="122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57150">
                    <a:solidFill>
                      <a:srgbClr val="33CC33"/>
                    </a:solidFill>
                    <a:round/>
                    <a:headEnd type="stealth" w="med" len="med"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lang="de-DE" sz="1800"/>
                  </a:p>
                </p:txBody>
              </p:sp>
              <p:cxnSp>
                <p:nvCxnSpPr>
                  <p:cNvPr id="112" name="Gerade Verbindung mit Pfeil 111"/>
                  <p:cNvCxnSpPr>
                    <a:endCxn id="111" idx="3"/>
                  </p:cNvCxnSpPr>
                  <p:nvPr/>
                </p:nvCxnSpPr>
                <p:spPr bwMode="auto">
                  <a:xfrm flipH="1">
                    <a:off x="6686718" y="1439339"/>
                    <a:ext cx="1646499" cy="556065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13" name="Freeform 17"/>
                  <p:cNvSpPr>
                    <a:spLocks noChangeAspect="1"/>
                  </p:cNvSpPr>
                  <p:nvPr/>
                </p:nvSpPr>
                <p:spPr bwMode="auto">
                  <a:xfrm>
                    <a:off x="6618582" y="1339332"/>
                    <a:ext cx="583212" cy="1036820"/>
                  </a:xfrm>
                  <a:custGeom>
                    <a:avLst/>
                    <a:gdLst>
                      <a:gd name="T0" fmla="*/ 228600 w 144"/>
                      <a:gd name="T1" fmla="*/ 0 h 256"/>
                      <a:gd name="T2" fmla="*/ 0 w 144"/>
                      <a:gd name="T3" fmla="*/ 406400 h 256"/>
                      <a:gd name="T4" fmla="*/ 0 60000 65536"/>
                      <a:gd name="T5" fmla="*/ 0 60000 65536"/>
                      <a:gd name="T6" fmla="*/ 0 w 144"/>
                      <a:gd name="T7" fmla="*/ 0 h 256"/>
                      <a:gd name="T8" fmla="*/ 144 w 144"/>
                      <a:gd name="T9" fmla="*/ 256 h 25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44" h="256">
                        <a:moveTo>
                          <a:pt x="144" y="0"/>
                        </a:moveTo>
                        <a:lnTo>
                          <a:pt x="0" y="256"/>
                        </a:ln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65000"/>
                        <a:lumOff val="35000"/>
                      </a:schemeClr>
                    </a:solidFill>
                    <a:round/>
                    <a:headEnd type="stealth" w="med" len="med"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lang="de-DE" sz="1800"/>
                  </a:p>
                </p:txBody>
              </p:sp>
              <p:sp>
                <p:nvSpPr>
                  <p:cNvPr id="114" name="Freeform 17"/>
                  <p:cNvSpPr>
                    <a:spLocks noChangeAspect="1"/>
                  </p:cNvSpPr>
                  <p:nvPr/>
                </p:nvSpPr>
                <p:spPr bwMode="auto">
                  <a:xfrm rot="8565534">
                    <a:off x="6096238" y="951059"/>
                    <a:ext cx="756631" cy="1345121"/>
                  </a:xfrm>
                  <a:custGeom>
                    <a:avLst/>
                    <a:gdLst>
                      <a:gd name="T0" fmla="*/ 228600 w 144"/>
                      <a:gd name="T1" fmla="*/ 0 h 256"/>
                      <a:gd name="T2" fmla="*/ 0 w 144"/>
                      <a:gd name="T3" fmla="*/ 406400 h 256"/>
                      <a:gd name="T4" fmla="*/ 0 60000 65536"/>
                      <a:gd name="T5" fmla="*/ 0 60000 65536"/>
                      <a:gd name="T6" fmla="*/ 0 w 144"/>
                      <a:gd name="T7" fmla="*/ 0 h 256"/>
                      <a:gd name="T8" fmla="*/ 144 w 144"/>
                      <a:gd name="T9" fmla="*/ 256 h 25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44" h="256">
                        <a:moveTo>
                          <a:pt x="144" y="0"/>
                        </a:moveTo>
                        <a:lnTo>
                          <a:pt x="0" y="256"/>
                        </a:lnTo>
                      </a:path>
                    </a:pathLst>
                  </a:custGeom>
                  <a:noFill/>
                  <a:ln w="57150">
                    <a:solidFill>
                      <a:srgbClr val="FF9900"/>
                    </a:solidFill>
                    <a:round/>
                    <a:headEnd type="stealth" w="med" len="med"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lang="de-DE" sz="1800"/>
                  </a:p>
                </p:txBody>
              </p:sp>
              <p:sp>
                <p:nvSpPr>
                  <p:cNvPr id="116" name="Gleichschenkliges Dreieck 115"/>
                  <p:cNvSpPr/>
                  <p:nvPr/>
                </p:nvSpPr>
                <p:spPr bwMode="auto">
                  <a:xfrm rot="17030815">
                    <a:off x="6733662" y="2299837"/>
                    <a:ext cx="271776" cy="348857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800" b="0" i="0" u="none" strike="noStrike" cap="none" normalizeH="0" baseline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sp>
              <p:nvSpPr>
                <p:cNvPr id="99" name="Text Box 22"/>
                <p:cNvSpPr txBox="1">
                  <a:spLocks noChangeAspect="1" noChangeArrowheads="1"/>
                </p:cNvSpPr>
                <p:nvPr/>
              </p:nvSpPr>
              <p:spPr bwMode="auto">
                <a:xfrm rot="17944095">
                  <a:off x="7194807" y="2154599"/>
                  <a:ext cx="1552697" cy="64633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noFill/>
                  <a:miter lim="800000"/>
                  <a:headEnd type="none" w="sm" len="sm"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GB" sz="1800" b="1" i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Greek Symbols" pitchFamily="18" charset="2"/>
                    </a:rPr>
                    <a:t>blade speed, </a:t>
                  </a:r>
                  <a:r>
                    <a:rPr lang="en-GB" sz="1800" b="1" i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ymbol" pitchFamily="18" charset="2"/>
                      <a:sym typeface="Greek Symbols" pitchFamily="18" charset="2"/>
                    </a:rPr>
                    <a:t>W</a:t>
                  </a:r>
                  <a:r>
                    <a:rPr lang="en-GB" sz="1800" b="1" i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sym typeface="Greek Symbols" pitchFamily="18" charset="2"/>
                    </a:rPr>
                    <a:t>r</a:t>
                  </a:r>
                  <a:endParaRPr lang="en-GB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140" name="Text Box 26"/>
              <p:cNvSpPr txBox="1">
                <a:spLocks noChangeAspect="1" noChangeArrowheads="1"/>
              </p:cNvSpPr>
              <p:nvPr/>
            </p:nvSpPr>
            <p:spPr bwMode="auto">
              <a:xfrm rot="1716594">
                <a:off x="6216017" y="2082993"/>
                <a:ext cx="1270096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  <a:miter lim="800000"/>
                <a:headEnd type="none" w="sm" len="sm"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GB" sz="1800" b="1" i="1" dirty="0" smtClean="0">
                    <a:solidFill>
                      <a:srgbClr val="FF0000"/>
                    </a:solidFill>
                    <a:sym typeface="Greek Symbols" pitchFamily="18" charset="2"/>
                  </a:rPr>
                  <a:t>inflow, V</a:t>
                </a:r>
                <a:r>
                  <a:rPr lang="en-GB" sz="1800" b="1" baseline="-25000" dirty="0" smtClean="0">
                    <a:solidFill>
                      <a:srgbClr val="FF0000"/>
                    </a:solidFill>
                    <a:sym typeface="Greek Symbols" pitchFamily="18" charset="2"/>
                  </a:rPr>
                  <a:t>2</a:t>
                </a:r>
                <a:endParaRPr lang="en-GB" sz="1800" baseline="-250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43" name="Pfeil nach unten 142"/>
          <p:cNvSpPr/>
          <p:nvPr/>
        </p:nvSpPr>
        <p:spPr bwMode="auto">
          <a:xfrm>
            <a:off x="3896355" y="5323049"/>
            <a:ext cx="304800" cy="36784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graphicFrame>
        <p:nvGraphicFramePr>
          <p:cNvPr id="146" name="Objekt 1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674557"/>
              </p:ext>
            </p:extLst>
          </p:nvPr>
        </p:nvGraphicFramePr>
        <p:xfrm>
          <a:off x="685800" y="2568138"/>
          <a:ext cx="3630613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2" name="Formel" r:id="rId5" imgW="1765080" imgH="1549080" progId="Equation.3">
                  <p:embed/>
                </p:oleObj>
              </mc:Choice>
              <mc:Fallback>
                <p:oleObj name="Formel" r:id="rId5" imgW="1765080" imgH="1549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568138"/>
                        <a:ext cx="3630613" cy="207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001698"/>
              </p:ext>
            </p:extLst>
          </p:nvPr>
        </p:nvGraphicFramePr>
        <p:xfrm>
          <a:off x="3513248" y="4940192"/>
          <a:ext cx="1071014" cy="363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3" name="Formel" r:id="rId7" imgW="672840" imgH="228600" progId="Equation.3">
                  <p:embed/>
                </p:oleObj>
              </mc:Choice>
              <mc:Fallback>
                <p:oleObj name="Formel" r:id="rId7" imgW="672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248" y="4940192"/>
                        <a:ext cx="1071014" cy="363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096925"/>
              </p:ext>
            </p:extLst>
          </p:nvPr>
        </p:nvGraphicFramePr>
        <p:xfrm>
          <a:off x="3807850" y="5695057"/>
          <a:ext cx="481809" cy="367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" name="Formel" r:id="rId9" imgW="266400" imgH="203040" progId="Equation.3">
                  <p:embed/>
                </p:oleObj>
              </mc:Choice>
              <mc:Fallback>
                <p:oleObj name="Formel" r:id="rId9" imgW="266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7850" y="5695057"/>
                        <a:ext cx="481809" cy="367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hteck 51"/>
          <p:cNvSpPr/>
          <p:nvPr/>
        </p:nvSpPr>
        <p:spPr bwMode="auto">
          <a:xfrm>
            <a:off x="3273402" y="4840184"/>
            <a:ext cx="1550706" cy="1227692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370815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Determination of blade twist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7669" y="1113061"/>
            <a:ext cx="6463763" cy="1649486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1800" dirty="0" smtClean="0"/>
              <a:t>Objective: 	</a:t>
            </a:r>
            <a:r>
              <a:rPr lang="en-GB" sz="1800" i="1" dirty="0" smtClean="0">
                <a:solidFill>
                  <a:srgbClr val="FF0000"/>
                </a:solidFill>
              </a:rPr>
              <a:t>optimum local wind speed reduction</a:t>
            </a:r>
            <a:endParaRPr lang="en-GB" sz="1800" dirty="0" smtClean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r>
              <a:rPr lang="en-GB" sz="1800" dirty="0" smtClean="0"/>
              <a:t>Assumption:	lift &gt;&gt; drag at design point</a:t>
            </a:r>
          </a:p>
          <a:p>
            <a:pPr eaLnBrk="1" hangingPunct="1">
              <a:buFontTx/>
              <a:buNone/>
            </a:pPr>
            <a:endParaRPr lang="en-GB" sz="1800" dirty="0" smtClean="0"/>
          </a:p>
          <a:p>
            <a:pPr eaLnBrk="1" hangingPunct="1">
              <a:buFont typeface="Symbol" pitchFamily="18" charset="2"/>
              <a:buChar char="Þ"/>
            </a:pPr>
            <a:r>
              <a:rPr lang="en-GB" sz="1800" dirty="0" smtClean="0"/>
              <a:t>Power from blade element theory = max. power (Betz)</a:t>
            </a:r>
          </a:p>
        </p:txBody>
      </p:sp>
      <p:grpSp>
        <p:nvGrpSpPr>
          <p:cNvPr id="86" name="Gruppieren 85"/>
          <p:cNvGrpSpPr/>
          <p:nvPr/>
        </p:nvGrpSpPr>
        <p:grpSpPr>
          <a:xfrm>
            <a:off x="4996569" y="3308609"/>
            <a:ext cx="4473575" cy="2149475"/>
            <a:chOff x="4834644" y="3513137"/>
            <a:chExt cx="4473575" cy="2149475"/>
          </a:xfrm>
        </p:grpSpPr>
        <p:grpSp>
          <p:nvGrpSpPr>
            <p:cNvPr id="81" name="Gruppieren 80"/>
            <p:cNvGrpSpPr/>
            <p:nvPr/>
          </p:nvGrpSpPr>
          <p:grpSpPr>
            <a:xfrm>
              <a:off x="4834644" y="3513137"/>
              <a:ext cx="4473575" cy="2149475"/>
              <a:chOff x="393700" y="3802063"/>
              <a:chExt cx="4473575" cy="2149475"/>
            </a:xfrm>
          </p:grpSpPr>
          <p:sp>
            <p:nvSpPr>
              <p:cNvPr id="52" name="Text Box 30"/>
              <p:cNvSpPr txBox="1">
                <a:spLocks noChangeAspect="1" noChangeArrowheads="1"/>
              </p:cNvSpPr>
              <p:nvPr/>
            </p:nvSpPr>
            <p:spPr bwMode="auto">
              <a:xfrm>
                <a:off x="2528888" y="5614988"/>
                <a:ext cx="184150" cy="33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endParaRPr lang="en-GB" sz="1600" b="1"/>
              </a:p>
            </p:txBody>
          </p:sp>
          <p:sp>
            <p:nvSpPr>
              <p:cNvPr id="53" name="Line 41"/>
              <p:cNvSpPr>
                <a:spLocks noChangeAspect="1" noChangeShapeType="1"/>
              </p:cNvSpPr>
              <p:nvPr/>
            </p:nvSpPr>
            <p:spPr bwMode="auto">
              <a:xfrm>
                <a:off x="1833563" y="3802063"/>
                <a:ext cx="0" cy="20208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9" name="Line 42"/>
              <p:cNvSpPr>
                <a:spLocks noChangeAspect="1" noChangeShapeType="1"/>
              </p:cNvSpPr>
              <p:nvPr/>
            </p:nvSpPr>
            <p:spPr bwMode="auto">
              <a:xfrm>
                <a:off x="393700" y="5210175"/>
                <a:ext cx="35591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1" name="Line 43"/>
              <p:cNvSpPr>
                <a:spLocks noChangeAspect="1" noChangeShapeType="1"/>
              </p:cNvSpPr>
              <p:nvPr/>
            </p:nvSpPr>
            <p:spPr bwMode="auto">
              <a:xfrm flipV="1">
                <a:off x="798513" y="4643438"/>
                <a:ext cx="2790825" cy="8699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3" name="AutoShape 44"/>
              <p:cNvSpPr>
                <a:spLocks noChangeAspect="1" noChangeArrowheads="1"/>
              </p:cNvSpPr>
              <p:nvPr/>
            </p:nvSpPr>
            <p:spPr bwMode="auto">
              <a:xfrm rot="-6412567">
                <a:off x="1591469" y="4749007"/>
                <a:ext cx="128587" cy="1003300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50000"/>
                  </a:spcBef>
                </a:pPr>
                <a:endParaRPr lang="de-DE" sz="1800"/>
              </a:p>
            </p:txBody>
          </p:sp>
          <p:sp>
            <p:nvSpPr>
              <p:cNvPr id="64" name="Oval 45"/>
              <p:cNvSpPr>
                <a:spLocks noChangeAspect="1" noChangeArrowheads="1"/>
              </p:cNvSpPr>
              <p:nvPr/>
            </p:nvSpPr>
            <p:spPr bwMode="auto">
              <a:xfrm>
                <a:off x="2090738" y="5029200"/>
                <a:ext cx="131762" cy="13176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50000"/>
                  </a:spcBef>
                </a:pPr>
                <a:endParaRPr lang="de-DE" sz="1800"/>
              </a:p>
            </p:txBody>
          </p:sp>
          <p:sp>
            <p:nvSpPr>
              <p:cNvPr id="65" name="Text Box 46"/>
              <p:cNvSpPr txBox="1">
                <a:spLocks noChangeAspect="1" noChangeArrowheads="1"/>
              </p:cNvSpPr>
              <p:nvPr/>
            </p:nvSpPr>
            <p:spPr bwMode="auto">
              <a:xfrm>
                <a:off x="2932113" y="4752975"/>
                <a:ext cx="1443037" cy="376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200" tIns="3600" rIns="7200" bIns="3600"/>
              <a:lstStyle/>
              <a:p>
                <a:pPr eaLnBrk="0" hangingPunct="0"/>
                <a:r>
                  <a:rPr lang="en-GB" sz="1800" b="1" dirty="0" err="1">
                    <a:latin typeface="Symbol" charset="2"/>
                  </a:rPr>
                  <a:t>a</a:t>
                </a:r>
                <a:r>
                  <a:rPr lang="en-GB" sz="1800" b="1" baseline="-25000" dirty="0" err="1"/>
                  <a:t>twist</a:t>
                </a:r>
                <a:endParaRPr lang="en-GB" sz="1800" b="1" dirty="0"/>
              </a:p>
            </p:txBody>
          </p:sp>
          <p:sp>
            <p:nvSpPr>
              <p:cNvPr id="66" name="Text Box 47"/>
              <p:cNvSpPr txBox="1">
                <a:spLocks noChangeAspect="1" noChangeArrowheads="1"/>
              </p:cNvSpPr>
              <p:nvPr/>
            </p:nvSpPr>
            <p:spPr bwMode="auto">
              <a:xfrm>
                <a:off x="455613" y="5029200"/>
                <a:ext cx="1309687" cy="306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200" tIns="3600" rIns="7200" bIns="3600"/>
              <a:lstStyle/>
              <a:p>
                <a:pPr eaLnBrk="0" hangingPunct="0"/>
                <a:r>
                  <a:rPr lang="en-GB" sz="1200" b="1"/>
                  <a:t>rotational plane</a:t>
                </a:r>
              </a:p>
            </p:txBody>
          </p:sp>
          <p:sp>
            <p:nvSpPr>
              <p:cNvPr id="67" name="Line 48"/>
              <p:cNvSpPr>
                <a:spLocks noChangeAspect="1" noChangeShapeType="1"/>
              </p:cNvSpPr>
              <p:nvPr/>
            </p:nvSpPr>
            <p:spPr bwMode="auto">
              <a:xfrm flipH="1">
                <a:off x="2212975" y="3848100"/>
                <a:ext cx="2203450" cy="122237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68" name="Text Box 49"/>
              <p:cNvSpPr txBox="1">
                <a:spLocks noChangeAspect="1" noChangeArrowheads="1"/>
              </p:cNvSpPr>
              <p:nvPr/>
            </p:nvSpPr>
            <p:spPr bwMode="auto">
              <a:xfrm>
                <a:off x="3314700" y="3956050"/>
                <a:ext cx="1465263" cy="385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200" tIns="3600" rIns="7200" bIns="3600"/>
              <a:lstStyle/>
              <a:p>
                <a:pPr eaLnBrk="0" hangingPunct="0"/>
                <a:r>
                  <a:rPr lang="en-GB" sz="1800" b="1" dirty="0" err="1" smtClean="0"/>
                  <a:t>v</a:t>
                </a:r>
                <a:r>
                  <a:rPr lang="en-GB" sz="1800" b="1" baseline="-25000" dirty="0" err="1" smtClean="0"/>
                  <a:t>rel</a:t>
                </a:r>
                <a:endParaRPr lang="en-GB" sz="1800" b="1" baseline="-25000" dirty="0"/>
              </a:p>
            </p:txBody>
          </p:sp>
          <p:sp>
            <p:nvSpPr>
              <p:cNvPr id="69" name="Text Box 50"/>
              <p:cNvSpPr txBox="1">
                <a:spLocks noChangeAspect="1" noChangeArrowheads="1"/>
              </p:cNvSpPr>
              <p:nvPr/>
            </p:nvSpPr>
            <p:spPr bwMode="auto">
              <a:xfrm>
                <a:off x="3262313" y="4384675"/>
                <a:ext cx="479425" cy="4365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200" tIns="3600" rIns="7200" bIns="3600"/>
              <a:lstStyle/>
              <a:p>
                <a:pPr eaLnBrk="0" hangingPunct="0"/>
                <a:r>
                  <a:rPr lang="en-GB" sz="2000" b="1" dirty="0" err="1">
                    <a:latin typeface="Symbol" charset="2"/>
                  </a:rPr>
                  <a:t>a</a:t>
                </a:r>
                <a:r>
                  <a:rPr lang="en-GB" sz="2000" b="1" baseline="-25000" dirty="0" err="1"/>
                  <a:t>A</a:t>
                </a:r>
                <a:endParaRPr lang="en-GB" sz="2000" b="1" dirty="0"/>
              </a:p>
            </p:txBody>
          </p:sp>
          <p:sp>
            <p:nvSpPr>
              <p:cNvPr id="70" name="Text Box 51"/>
              <p:cNvSpPr txBox="1">
                <a:spLocks noChangeAspect="1" noChangeArrowheads="1"/>
              </p:cNvSpPr>
              <p:nvPr/>
            </p:nvSpPr>
            <p:spPr bwMode="auto">
              <a:xfrm>
                <a:off x="3706813" y="4333319"/>
                <a:ext cx="798512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200" tIns="3600" rIns="7200" bIns="3600"/>
              <a:lstStyle/>
              <a:p>
                <a:pPr eaLnBrk="0" hangingPunct="0"/>
                <a:r>
                  <a:rPr lang="en-GB" sz="1800" b="1" dirty="0" smtClean="0">
                    <a:latin typeface="+mn-lt"/>
                  </a:rPr>
                  <a:t>A</a:t>
                </a:r>
                <a:r>
                  <a:rPr lang="en-GB" sz="1800" b="1" dirty="0" smtClean="0">
                    <a:latin typeface="Symbol" charset="2"/>
                  </a:rPr>
                  <a:t>(</a:t>
                </a:r>
                <a:r>
                  <a:rPr lang="en-GB" sz="1800" b="1" dirty="0" smtClean="0">
                    <a:latin typeface="+mn-lt"/>
                  </a:rPr>
                  <a:t>r</a:t>
                </a:r>
                <a:r>
                  <a:rPr lang="en-GB" sz="1800" b="1" dirty="0" smtClean="0">
                    <a:latin typeface="Symbol" charset="2"/>
                  </a:rPr>
                  <a:t>)</a:t>
                </a:r>
                <a:endParaRPr lang="en-GB" sz="1800" b="1" dirty="0"/>
              </a:p>
            </p:txBody>
          </p:sp>
          <p:sp>
            <p:nvSpPr>
              <p:cNvPr id="71" name="Bogen 52"/>
              <p:cNvSpPr>
                <a:spLocks noChangeAspect="1"/>
              </p:cNvSpPr>
              <p:nvPr/>
            </p:nvSpPr>
            <p:spPr bwMode="auto">
              <a:xfrm>
                <a:off x="3470275" y="4343400"/>
                <a:ext cx="334963" cy="873125"/>
              </a:xfrm>
              <a:custGeom>
                <a:avLst/>
                <a:gdLst>
                  <a:gd name="T0" fmla="*/ 1370030 w 21600"/>
                  <a:gd name="T1" fmla="*/ 0 h 20835"/>
                  <a:gd name="T2" fmla="*/ 5194454 w 21600"/>
                  <a:gd name="T3" fmla="*/ 36589742 h 20835"/>
                  <a:gd name="T4" fmla="*/ 0 w 21600"/>
                  <a:gd name="T5" fmla="*/ 36589742 h 2083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0835"/>
                  <a:gd name="T11" fmla="*/ 21600 w 21600"/>
                  <a:gd name="T12" fmla="*/ 20835 h 208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0835" fill="none" extrusionOk="0">
                    <a:moveTo>
                      <a:pt x="5697" y="-1"/>
                    </a:moveTo>
                    <a:cubicBezTo>
                      <a:pt x="15087" y="2567"/>
                      <a:pt x="21600" y="11099"/>
                      <a:pt x="21600" y="20835"/>
                    </a:cubicBezTo>
                  </a:path>
                  <a:path w="21600" h="20835" stroke="0" extrusionOk="0">
                    <a:moveTo>
                      <a:pt x="5697" y="-1"/>
                    </a:moveTo>
                    <a:cubicBezTo>
                      <a:pt x="15087" y="2567"/>
                      <a:pt x="21600" y="11099"/>
                      <a:pt x="21600" y="20835"/>
                    </a:cubicBezTo>
                    <a:lnTo>
                      <a:pt x="0" y="20835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50000"/>
                  </a:spcBef>
                </a:pPr>
                <a:endParaRPr lang="de-DE" sz="1800"/>
              </a:p>
            </p:txBody>
          </p:sp>
          <p:sp>
            <p:nvSpPr>
              <p:cNvPr id="72" name="Bogen 53"/>
              <p:cNvSpPr>
                <a:spLocks noChangeAspect="1"/>
              </p:cNvSpPr>
              <p:nvPr/>
            </p:nvSpPr>
            <p:spPr bwMode="auto">
              <a:xfrm>
                <a:off x="3074988" y="4545013"/>
                <a:ext cx="200025" cy="430212"/>
              </a:xfrm>
              <a:custGeom>
                <a:avLst/>
                <a:gdLst>
                  <a:gd name="T0" fmla="*/ 1133303 w 19019"/>
                  <a:gd name="T1" fmla="*/ 0 h 19015"/>
                  <a:gd name="T2" fmla="*/ 2103686 w 19019"/>
                  <a:gd name="T3" fmla="*/ 4492305 h 19015"/>
                  <a:gd name="T4" fmla="*/ 0 w 19019"/>
                  <a:gd name="T5" fmla="*/ 9733493 h 19015"/>
                  <a:gd name="T6" fmla="*/ 0 60000 65536"/>
                  <a:gd name="T7" fmla="*/ 0 60000 65536"/>
                  <a:gd name="T8" fmla="*/ 0 60000 65536"/>
                  <a:gd name="T9" fmla="*/ 0 w 19019"/>
                  <a:gd name="T10" fmla="*/ 0 h 19015"/>
                  <a:gd name="T11" fmla="*/ 19019 w 19019"/>
                  <a:gd name="T12" fmla="*/ 19015 h 190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019" h="19015" fill="none" extrusionOk="0">
                    <a:moveTo>
                      <a:pt x="10246" y="-1"/>
                    </a:moveTo>
                    <a:cubicBezTo>
                      <a:pt x="13965" y="2004"/>
                      <a:pt x="17016" y="5055"/>
                      <a:pt x="19019" y="8775"/>
                    </a:cubicBezTo>
                  </a:path>
                  <a:path w="19019" h="19015" stroke="0" extrusionOk="0">
                    <a:moveTo>
                      <a:pt x="10246" y="-1"/>
                    </a:moveTo>
                    <a:cubicBezTo>
                      <a:pt x="13965" y="2004"/>
                      <a:pt x="17016" y="5055"/>
                      <a:pt x="19019" y="8775"/>
                    </a:cubicBezTo>
                    <a:lnTo>
                      <a:pt x="0" y="19015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50000"/>
                  </a:spcBef>
                </a:pPr>
                <a:endParaRPr lang="de-DE" sz="1800"/>
              </a:p>
            </p:txBody>
          </p:sp>
          <p:sp>
            <p:nvSpPr>
              <p:cNvPr id="73" name="Bogen 54"/>
              <p:cNvSpPr>
                <a:spLocks noChangeAspect="1"/>
              </p:cNvSpPr>
              <p:nvPr/>
            </p:nvSpPr>
            <p:spPr bwMode="auto">
              <a:xfrm>
                <a:off x="2606675" y="4883150"/>
                <a:ext cx="344488" cy="431800"/>
              </a:xfrm>
              <a:custGeom>
                <a:avLst/>
                <a:gdLst>
                  <a:gd name="T0" fmla="*/ 3980045 w 21118"/>
                  <a:gd name="T1" fmla="*/ 0 h 15583"/>
                  <a:gd name="T2" fmla="*/ 5619471 w 21118"/>
                  <a:gd name="T3" fmla="*/ 8480632 h 15583"/>
                  <a:gd name="T4" fmla="*/ 0 w 21118"/>
                  <a:gd name="T5" fmla="*/ 11965041 h 15583"/>
                  <a:gd name="T6" fmla="*/ 0 60000 65536"/>
                  <a:gd name="T7" fmla="*/ 0 60000 65536"/>
                  <a:gd name="T8" fmla="*/ 0 60000 65536"/>
                  <a:gd name="T9" fmla="*/ 0 w 21118"/>
                  <a:gd name="T10" fmla="*/ 0 h 15583"/>
                  <a:gd name="T11" fmla="*/ 21118 w 21118"/>
                  <a:gd name="T12" fmla="*/ 15583 h 1558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118" h="15583" fill="none" extrusionOk="0">
                    <a:moveTo>
                      <a:pt x="14957" y="-1"/>
                    </a:moveTo>
                    <a:cubicBezTo>
                      <a:pt x="18066" y="2984"/>
                      <a:pt x="20212" y="6831"/>
                      <a:pt x="21117" y="11045"/>
                    </a:cubicBezTo>
                  </a:path>
                  <a:path w="21118" h="15583" stroke="0" extrusionOk="0">
                    <a:moveTo>
                      <a:pt x="14957" y="-1"/>
                    </a:moveTo>
                    <a:cubicBezTo>
                      <a:pt x="18066" y="2984"/>
                      <a:pt x="20212" y="6831"/>
                      <a:pt x="21117" y="11045"/>
                    </a:cubicBezTo>
                    <a:lnTo>
                      <a:pt x="0" y="15583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hangingPunct="0">
                  <a:spcBef>
                    <a:spcPct val="50000"/>
                  </a:spcBef>
                </a:pPr>
                <a:endParaRPr lang="de-DE" sz="1800"/>
              </a:p>
            </p:txBody>
          </p:sp>
          <p:sp>
            <p:nvSpPr>
              <p:cNvPr id="74" name="Text Box 62"/>
              <p:cNvSpPr txBox="1">
                <a:spLocks noChangeAspect="1" noChangeArrowheads="1"/>
              </p:cNvSpPr>
              <p:nvPr/>
            </p:nvSpPr>
            <p:spPr bwMode="auto">
              <a:xfrm>
                <a:off x="471488" y="5538788"/>
                <a:ext cx="1139825" cy="30797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7200" tIns="3600" rIns="7200" bIns="3600"/>
              <a:lstStyle/>
              <a:p>
                <a:pPr eaLnBrk="0" hangingPunct="0"/>
                <a:r>
                  <a:rPr lang="en-GB" sz="1200" b="1" dirty="0"/>
                  <a:t>rotor chord</a:t>
                </a:r>
              </a:p>
            </p:txBody>
          </p:sp>
          <p:sp>
            <p:nvSpPr>
              <p:cNvPr id="75" name="Text Box 63"/>
              <p:cNvSpPr txBox="1">
                <a:spLocks noChangeAspect="1" noChangeArrowheads="1"/>
              </p:cNvSpPr>
              <p:nvPr/>
            </p:nvSpPr>
            <p:spPr bwMode="auto">
              <a:xfrm>
                <a:off x="1912938" y="3884613"/>
                <a:ext cx="800100" cy="306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200" tIns="3600" rIns="7200" bIns="3600"/>
              <a:lstStyle/>
              <a:p>
                <a:pPr eaLnBrk="0" hangingPunct="0"/>
                <a:r>
                  <a:rPr lang="en-GB" sz="1200" b="1" dirty="0"/>
                  <a:t>rotor axis</a:t>
                </a:r>
              </a:p>
            </p:txBody>
          </p:sp>
          <p:sp>
            <p:nvSpPr>
              <p:cNvPr id="76" name="Line 64"/>
              <p:cNvSpPr>
                <a:spLocks noChangeAspect="1" noChangeShapeType="1"/>
              </p:cNvSpPr>
              <p:nvPr/>
            </p:nvSpPr>
            <p:spPr bwMode="auto">
              <a:xfrm flipH="1">
                <a:off x="2222500" y="5075238"/>
                <a:ext cx="2189163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7" name="Line 66"/>
              <p:cNvSpPr>
                <a:spLocks noChangeAspect="1" noChangeShapeType="1"/>
              </p:cNvSpPr>
              <p:nvPr/>
            </p:nvSpPr>
            <p:spPr bwMode="auto">
              <a:xfrm>
                <a:off x="4424363" y="3844925"/>
                <a:ext cx="0" cy="122713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8" name="Text Box 67"/>
              <p:cNvSpPr txBox="1">
                <a:spLocks noChangeAspect="1" noChangeArrowheads="1"/>
              </p:cNvSpPr>
              <p:nvPr/>
            </p:nvSpPr>
            <p:spPr bwMode="auto">
              <a:xfrm>
                <a:off x="4505325" y="4838700"/>
                <a:ext cx="361950" cy="37306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7200" tIns="3600" rIns="7200" bIns="3600"/>
              <a:lstStyle/>
              <a:p>
                <a:pPr eaLnBrk="0" hangingPunct="0"/>
                <a:r>
                  <a:rPr lang="en-GB" sz="1800" b="1" dirty="0"/>
                  <a:t>v</a:t>
                </a:r>
                <a:r>
                  <a:rPr lang="en-GB" sz="1800" b="1" baseline="-25000" dirty="0"/>
                  <a:t>2</a:t>
                </a:r>
              </a:p>
            </p:txBody>
          </p:sp>
          <p:sp>
            <p:nvSpPr>
              <p:cNvPr id="79" name="Bogen 68"/>
              <p:cNvSpPr>
                <a:spLocks noChangeAspect="1"/>
              </p:cNvSpPr>
              <p:nvPr/>
            </p:nvSpPr>
            <p:spPr bwMode="auto">
              <a:xfrm>
                <a:off x="1406525" y="4219575"/>
                <a:ext cx="868363" cy="492125"/>
              </a:xfrm>
              <a:custGeom>
                <a:avLst/>
                <a:gdLst>
                  <a:gd name="T0" fmla="*/ 3652612 w 43200"/>
                  <a:gd name="T1" fmla="*/ 6182499 h 39173"/>
                  <a:gd name="T2" fmla="*/ 17406075 w 43200"/>
                  <a:gd name="T3" fmla="*/ 3769977 h 39173"/>
                  <a:gd name="T4" fmla="*/ 8727490 w 43200"/>
                  <a:gd name="T5" fmla="*/ 3409033 h 39173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39173"/>
                  <a:gd name="T11" fmla="*/ 43200 w 43200"/>
                  <a:gd name="T12" fmla="*/ 39173 h 3917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39173" fill="none" extrusionOk="0">
                    <a:moveTo>
                      <a:pt x="9040" y="39172"/>
                    </a:moveTo>
                    <a:cubicBezTo>
                      <a:pt x="3366" y="35117"/>
                      <a:pt x="0" y="2857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199" y="22363"/>
                      <a:pt x="43159" y="23127"/>
                      <a:pt x="43078" y="23886"/>
                    </a:cubicBezTo>
                  </a:path>
                  <a:path w="43200" h="39173" stroke="0" extrusionOk="0">
                    <a:moveTo>
                      <a:pt x="9040" y="39172"/>
                    </a:moveTo>
                    <a:cubicBezTo>
                      <a:pt x="3366" y="35117"/>
                      <a:pt x="0" y="2857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199" y="22363"/>
                      <a:pt x="43159" y="23127"/>
                      <a:pt x="43078" y="23886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ctr" eaLnBrk="0" hangingPunct="0">
                  <a:spcBef>
                    <a:spcPct val="50000"/>
                  </a:spcBef>
                </a:pPr>
                <a:endParaRPr lang="de-DE" sz="1800"/>
              </a:p>
            </p:txBody>
          </p:sp>
          <p:sp>
            <p:nvSpPr>
              <p:cNvPr id="80" name="Text Box 69"/>
              <p:cNvSpPr txBox="1">
                <a:spLocks noChangeAspect="1" noChangeArrowheads="1"/>
              </p:cNvSpPr>
              <p:nvPr/>
            </p:nvSpPr>
            <p:spPr bwMode="auto">
              <a:xfrm>
                <a:off x="1973264" y="4433887"/>
                <a:ext cx="234950" cy="30638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7200" tIns="3600" rIns="7200" bIns="3600"/>
              <a:lstStyle/>
              <a:p>
                <a:pPr eaLnBrk="0" hangingPunct="0"/>
                <a:r>
                  <a:rPr lang="en-GB" sz="1800" b="1" dirty="0">
                    <a:latin typeface="Symbol" charset="2"/>
                  </a:rPr>
                  <a:t>W</a:t>
                </a:r>
              </a:p>
            </p:txBody>
          </p:sp>
        </p:grpSp>
        <p:sp>
          <p:nvSpPr>
            <p:cNvPr id="85" name="Text Box 69"/>
            <p:cNvSpPr txBox="1">
              <a:spLocks noChangeAspect="1" noChangeArrowheads="1"/>
            </p:cNvSpPr>
            <p:nvPr/>
          </p:nvSpPr>
          <p:spPr bwMode="auto">
            <a:xfrm>
              <a:off x="6768219" y="4860131"/>
              <a:ext cx="403225" cy="30638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7200" tIns="3600" rIns="7200" bIns="3600"/>
            <a:lstStyle/>
            <a:p>
              <a:pPr eaLnBrk="0" hangingPunct="0"/>
              <a:r>
                <a:rPr lang="en-GB" sz="1800" b="1" dirty="0" smtClean="0">
                  <a:latin typeface="Symbol" charset="2"/>
                </a:rPr>
                <a:t>W </a:t>
              </a:r>
              <a:r>
                <a:rPr lang="en-GB" sz="1800" b="1" dirty="0" smtClean="0">
                  <a:latin typeface="+mn-lt"/>
                </a:rPr>
                <a:t>r</a:t>
              </a:r>
              <a:endParaRPr lang="en-GB" sz="1800" b="1" dirty="0">
                <a:latin typeface="+mn-lt"/>
              </a:endParaRPr>
            </a:p>
          </p:txBody>
        </p:sp>
      </p:grpSp>
      <p:graphicFrame>
        <p:nvGraphicFramePr>
          <p:cNvPr id="36" name="Objek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529166"/>
              </p:ext>
            </p:extLst>
          </p:nvPr>
        </p:nvGraphicFramePr>
        <p:xfrm>
          <a:off x="838200" y="3173413"/>
          <a:ext cx="4024313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Formel" r:id="rId4" imgW="2603160" imgH="1206360" progId="Equation.3">
                  <p:embed/>
                </p:oleObj>
              </mc:Choice>
              <mc:Fallback>
                <p:oleObj name="Formel" r:id="rId4" imgW="2603160" imgH="1206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173413"/>
                        <a:ext cx="4024313" cy="186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Diagramm 29"/>
          <p:cNvGraphicFramePr/>
          <p:nvPr>
            <p:extLst>
              <p:ext uri="{D42A27DB-BD31-4B8C-83A1-F6EECF244321}">
                <p14:modId xmlns:p14="http://schemas.microsoft.com/office/powerpoint/2010/main" val="994396536"/>
              </p:ext>
            </p:extLst>
          </p:nvPr>
        </p:nvGraphicFramePr>
        <p:xfrm>
          <a:off x="836613" y="5329107"/>
          <a:ext cx="8573550" cy="999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401589" y="1812965"/>
            <a:ext cx="33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751462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Formula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chord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twist</a:t>
            </a:r>
            <a:r>
              <a:rPr lang="de-DE" dirty="0" smtClean="0"/>
              <a:t> </a:t>
            </a:r>
            <a:r>
              <a:rPr lang="de-DE" dirty="0" err="1" smtClean="0"/>
              <a:t>acc</a:t>
            </a:r>
            <a:r>
              <a:rPr lang="de-DE" dirty="0" smtClean="0"/>
              <a:t>. </a:t>
            </a:r>
            <a:r>
              <a:rPr lang="de-DE" dirty="0" err="1" smtClean="0"/>
              <a:t>to</a:t>
            </a:r>
            <a:r>
              <a:rPr lang="de-DE" dirty="0" smtClean="0"/>
              <a:t> Betz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426085"/>
              </p:ext>
            </p:extLst>
          </p:nvPr>
        </p:nvGraphicFramePr>
        <p:xfrm>
          <a:off x="901700" y="1416050"/>
          <a:ext cx="3113088" cy="412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0" name="Formel" r:id="rId4" imgW="2450880" imgH="3251160" progId="Equation.3">
                  <p:embed/>
                </p:oleObj>
              </mc:Choice>
              <mc:Fallback>
                <p:oleObj name="Formel" r:id="rId4" imgW="2450880" imgH="325116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416050"/>
                        <a:ext cx="3113088" cy="4122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684205"/>
              </p:ext>
            </p:extLst>
          </p:nvPr>
        </p:nvGraphicFramePr>
        <p:xfrm>
          <a:off x="5310887" y="1533146"/>
          <a:ext cx="4076394" cy="359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" name="Formel" r:id="rId6" imgW="3365280" imgH="2971800" progId="Equation.3">
                  <p:embed/>
                </p:oleObj>
              </mc:Choice>
              <mc:Fallback>
                <p:oleObj name="Formel" r:id="rId6" imgW="3365280" imgH="297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887" y="1533146"/>
                        <a:ext cx="4076394" cy="35927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3133597617"/>
              </p:ext>
            </p:extLst>
          </p:nvPr>
        </p:nvGraphicFramePr>
        <p:xfrm>
          <a:off x="836613" y="5329107"/>
          <a:ext cx="8573550" cy="999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8415176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1_ForWind">
  <a:themeElements>
    <a:clrScheme name="ForWin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orWin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ForWi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Wi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Wi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Wi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Wi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rWi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rWi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1748</Words>
  <Application>Microsoft Macintosh PowerPoint</Application>
  <PresentationFormat>A4-Papier (210x297 mm)</PresentationFormat>
  <Paragraphs>338</Paragraphs>
  <Slides>43</Slides>
  <Notes>3</Notes>
  <HiddenSlides>3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3</vt:i4>
      </vt:variant>
      <vt:variant>
        <vt:lpstr>Folientitel</vt:lpstr>
      </vt:variant>
      <vt:variant>
        <vt:i4>43</vt:i4>
      </vt:variant>
    </vt:vector>
  </HeadingPairs>
  <TitlesOfParts>
    <vt:vector size="47" baseType="lpstr">
      <vt:lpstr>1_ForWind</vt:lpstr>
      <vt:lpstr>Formel</vt:lpstr>
      <vt:lpstr>Photo Editor Photo</vt:lpstr>
      <vt:lpstr>Equation</vt:lpstr>
      <vt:lpstr>PowerPoint-Präsentation</vt:lpstr>
      <vt:lpstr>Topics</vt:lpstr>
      <vt:lpstr>Overview</vt:lpstr>
      <vt:lpstr>The design of a typical wind turbine blade.</vt:lpstr>
      <vt:lpstr>1. Blade design according to Betz NACA profile series</vt:lpstr>
      <vt:lpstr>Find optimal lift coefficent</vt:lpstr>
      <vt:lpstr>Determination of blade planform t(r) acc. to Betz,  i.e. excluding wake rotation</vt:lpstr>
      <vt:lpstr>Determination of blade twist</vt:lpstr>
      <vt:lpstr>Formula for chord and twist acc. to Betz</vt:lpstr>
      <vt:lpstr>2. Blade design according to Schmitz,  i.e. including wake rotation</vt:lpstr>
      <vt:lpstr>Dimensionless planform: Betz vs. Schmitz:</vt:lpstr>
      <vt:lpstr>Blade twist: Betz vs. Schmitz</vt:lpstr>
      <vt:lpstr>Overview</vt:lpstr>
      <vt:lpstr>Traditional choice of design tip speed ratio D for turbine with (almost) constant rotor speed </vt:lpstr>
      <vt:lpstr> (Dimensionless) rotor solidity σ  Ratio of rotor surface to swept rotor area</vt:lpstr>
      <vt:lpstr>Distribution of blade chord and twist for different design tip speed ratio D </vt:lpstr>
      <vt:lpstr>4. Blade design for recent variable speed turbines</vt:lpstr>
      <vt:lpstr>Power limitation &amp; control </vt:lpstr>
      <vt:lpstr>Power, Cp and CT curves: E-101 3050 kW</vt:lpstr>
      <vt:lpstr>Different blade design philosophies of var. speed WT </vt:lpstr>
      <vt:lpstr>Power curves for different spec. rating (W/m2)</vt:lpstr>
      <vt:lpstr>Examples of different industrial design approaches for modern slender blades</vt:lpstr>
      <vt:lpstr>Different blade design philosophies of var. speed WT </vt:lpstr>
      <vt:lpstr>Schmitz design for different D</vt:lpstr>
      <vt:lpstr>Power and  against wind speed </vt:lpstr>
      <vt:lpstr>Penalty on power coefficient for  &lt; D </vt:lpstr>
      <vt:lpstr>Effect of poor Cp on power curves</vt:lpstr>
      <vt:lpstr>Effect on energy yield (E-115 vs. E-101)  (+12% AEP from 31% larger swept area at vave = 7 m/s)   </vt:lpstr>
      <vt:lpstr>http://wind-data.ch/tools/powercalc.php?lng=en</vt:lpstr>
      <vt:lpstr>Distribution of relative blade thickness along the blade span</vt:lpstr>
      <vt:lpstr>Overview</vt:lpstr>
      <vt:lpstr>Complete rotor design</vt:lpstr>
      <vt:lpstr>Simulation – Several modules </vt:lpstr>
      <vt:lpstr>Simulation – Onshore </vt:lpstr>
      <vt:lpstr>Simulation – AeroDyn</vt:lpstr>
      <vt:lpstr>Aerodynamics – Input file for AeroDyn </vt:lpstr>
      <vt:lpstr>Aerodynamics – Input file for AeroDyn </vt:lpstr>
      <vt:lpstr>Aerodynamics – Blade design</vt:lpstr>
      <vt:lpstr>Aerodynamics –  Update AeroDyn </vt:lpstr>
      <vt:lpstr>Summary / Conclusion</vt:lpstr>
      <vt:lpstr>Reserve:      --- no pdf, don‘t print ---</vt:lpstr>
      <vt:lpstr>1. Introduction to CIP Tutorials</vt:lpstr>
      <vt:lpstr>Groups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Überwachung von  Belastungen an  Windenergieanlagen durch  Analyse von Standardsignalen</dc:title>
  <dc:creator>Juan José Trujillo</dc:creator>
  <cp:lastModifiedBy>M K</cp:lastModifiedBy>
  <cp:revision>442</cp:revision>
  <cp:lastPrinted>2016-05-05T07:12:41Z</cp:lastPrinted>
  <dcterms:created xsi:type="dcterms:W3CDTF">2011-05-04T14:23:39Z</dcterms:created>
  <dcterms:modified xsi:type="dcterms:W3CDTF">2016-05-05T07:30:09Z</dcterms:modified>
</cp:coreProperties>
</file>